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6" r:id="rId9"/>
    <p:sldId id="265" r:id="rId10"/>
    <p:sldId id="262" r:id="rId11"/>
    <p:sldId id="263"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1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99295DE0-BEA7-4FE0-A8B9-4BEB24227AAF}" type="datetimeFigureOut">
              <a:rPr lang="ru-RU"/>
              <a:pPr>
                <a:defRPr/>
              </a:pPr>
              <a:t>17.05.2020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C30D08C-EFB3-49F6-BE1B-07B3C3F60AC2}" type="slidenum">
              <a:rPr lang="ru-RU"/>
              <a:pPr>
                <a:defRPr/>
              </a:pPr>
              <a:t>‹#›</a:t>
            </a:fld>
            <a:endParaRPr lang="ru-RU"/>
          </a:p>
        </p:txBody>
      </p:sp>
    </p:spTree>
    <p:extLst>
      <p:ext uri="{BB962C8B-B14F-4D97-AF65-F5344CB8AC3E}">
        <p14:creationId xmlns="" xmlns:p14="http://schemas.microsoft.com/office/powerpoint/2010/main" val="1953909418"/>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08D2170-4FD2-4F1A-B5B8-DE649039A596}" type="datetimeFigureOut">
              <a:rPr lang="ru-RU"/>
              <a:pPr>
                <a:defRPr/>
              </a:pPr>
              <a:t>17.05.2020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A1319D0-61D6-4BCD-BFCD-1B7D840550A6}" type="slidenum">
              <a:rPr lang="ru-RU"/>
              <a:pPr>
                <a:defRPr/>
              </a:pPr>
              <a:t>‹#›</a:t>
            </a:fld>
            <a:endParaRPr lang="ru-RU"/>
          </a:p>
        </p:txBody>
      </p:sp>
    </p:spTree>
    <p:extLst>
      <p:ext uri="{BB962C8B-B14F-4D97-AF65-F5344CB8AC3E}">
        <p14:creationId xmlns="" xmlns:p14="http://schemas.microsoft.com/office/powerpoint/2010/main" val="1285955223"/>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0337E90-901C-4F70-8A66-C2AD27F0397D}" type="datetimeFigureOut">
              <a:rPr lang="ru-RU"/>
              <a:pPr>
                <a:defRPr/>
              </a:pPr>
              <a:t>17.05.2020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48F4AF7-71DD-48D1-8C05-249E2C527B9D}" type="slidenum">
              <a:rPr lang="ru-RU"/>
              <a:pPr>
                <a:defRPr/>
              </a:pPr>
              <a:t>‹#›</a:t>
            </a:fld>
            <a:endParaRPr lang="ru-RU"/>
          </a:p>
        </p:txBody>
      </p:sp>
    </p:spTree>
    <p:extLst>
      <p:ext uri="{BB962C8B-B14F-4D97-AF65-F5344CB8AC3E}">
        <p14:creationId xmlns="" xmlns:p14="http://schemas.microsoft.com/office/powerpoint/2010/main" val="115136837"/>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7F29B40-AD22-49CD-964E-58F4310C8F69}" type="datetimeFigureOut">
              <a:rPr lang="ru-RU"/>
              <a:pPr>
                <a:defRPr/>
              </a:pPr>
              <a:t>17.05.2020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0578F61-48AA-46AD-88F6-2534963A2CF0}" type="slidenum">
              <a:rPr lang="ru-RU"/>
              <a:pPr>
                <a:defRPr/>
              </a:pPr>
              <a:t>‹#›</a:t>
            </a:fld>
            <a:endParaRPr lang="ru-RU"/>
          </a:p>
        </p:txBody>
      </p:sp>
    </p:spTree>
    <p:extLst>
      <p:ext uri="{BB962C8B-B14F-4D97-AF65-F5344CB8AC3E}">
        <p14:creationId xmlns="" xmlns:p14="http://schemas.microsoft.com/office/powerpoint/2010/main" val="2508970340"/>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CBFCAB85-42B2-4DE5-846F-BFD1B7966472}" type="datetimeFigureOut">
              <a:rPr lang="ru-RU"/>
              <a:pPr>
                <a:defRPr/>
              </a:pPr>
              <a:t>17.05.2020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0992695-592B-4BAC-A5EF-7D4B79B5F9D3}" type="slidenum">
              <a:rPr lang="ru-RU"/>
              <a:pPr>
                <a:defRPr/>
              </a:pPr>
              <a:t>‹#›</a:t>
            </a:fld>
            <a:endParaRPr lang="ru-RU"/>
          </a:p>
        </p:txBody>
      </p:sp>
    </p:spTree>
    <p:extLst>
      <p:ext uri="{BB962C8B-B14F-4D97-AF65-F5344CB8AC3E}">
        <p14:creationId xmlns="" xmlns:p14="http://schemas.microsoft.com/office/powerpoint/2010/main" val="2429749412"/>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65294679-EB79-414E-B439-123E03FF8F4C}" type="datetimeFigureOut">
              <a:rPr lang="ru-RU"/>
              <a:pPr>
                <a:defRPr/>
              </a:pPr>
              <a:t>17.05.2020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3CC30B8-13DE-4293-ABA5-5F986577EA20}" type="slidenum">
              <a:rPr lang="ru-RU"/>
              <a:pPr>
                <a:defRPr/>
              </a:pPr>
              <a:t>‹#›</a:t>
            </a:fld>
            <a:endParaRPr lang="ru-RU"/>
          </a:p>
        </p:txBody>
      </p:sp>
    </p:spTree>
    <p:extLst>
      <p:ext uri="{BB962C8B-B14F-4D97-AF65-F5344CB8AC3E}">
        <p14:creationId xmlns="" xmlns:p14="http://schemas.microsoft.com/office/powerpoint/2010/main" val="3419266573"/>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B63DD9F2-C96A-47F9-8AB2-CE053020EFFF}" type="datetimeFigureOut">
              <a:rPr lang="ru-RU"/>
              <a:pPr>
                <a:defRPr/>
              </a:pPr>
              <a:t>17.05.2020</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68A2E7F8-36FC-4BFF-B423-B9CE40526611}" type="slidenum">
              <a:rPr lang="ru-RU"/>
              <a:pPr>
                <a:defRPr/>
              </a:pPr>
              <a:t>‹#›</a:t>
            </a:fld>
            <a:endParaRPr lang="ru-RU"/>
          </a:p>
        </p:txBody>
      </p:sp>
    </p:spTree>
    <p:extLst>
      <p:ext uri="{BB962C8B-B14F-4D97-AF65-F5344CB8AC3E}">
        <p14:creationId xmlns="" xmlns:p14="http://schemas.microsoft.com/office/powerpoint/2010/main" val="3528797749"/>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03EF3B15-672D-43F1-A815-A70C741AB5FA}" type="datetimeFigureOut">
              <a:rPr lang="ru-RU"/>
              <a:pPr>
                <a:defRPr/>
              </a:pPr>
              <a:t>17.05.2020</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1FFA7F0E-B101-444F-942C-AE2A9E4A00B7}" type="slidenum">
              <a:rPr lang="ru-RU"/>
              <a:pPr>
                <a:defRPr/>
              </a:pPr>
              <a:t>‹#›</a:t>
            </a:fld>
            <a:endParaRPr lang="ru-RU"/>
          </a:p>
        </p:txBody>
      </p:sp>
    </p:spTree>
    <p:extLst>
      <p:ext uri="{BB962C8B-B14F-4D97-AF65-F5344CB8AC3E}">
        <p14:creationId xmlns="" xmlns:p14="http://schemas.microsoft.com/office/powerpoint/2010/main" val="2707763845"/>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660E042E-1623-4D15-8086-C0C6B22E18AF}" type="datetimeFigureOut">
              <a:rPr lang="ru-RU"/>
              <a:pPr>
                <a:defRPr/>
              </a:pPr>
              <a:t>17.05.2020</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68806272-C91B-4C8A-B0E4-2C24CF74AA6E}" type="slidenum">
              <a:rPr lang="ru-RU"/>
              <a:pPr>
                <a:defRPr/>
              </a:pPr>
              <a:t>‹#›</a:t>
            </a:fld>
            <a:endParaRPr lang="ru-RU"/>
          </a:p>
        </p:txBody>
      </p:sp>
    </p:spTree>
    <p:extLst>
      <p:ext uri="{BB962C8B-B14F-4D97-AF65-F5344CB8AC3E}">
        <p14:creationId xmlns="" xmlns:p14="http://schemas.microsoft.com/office/powerpoint/2010/main" val="1073066623"/>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903D7EA-41B2-4826-965B-4EC43CB746D1}" type="datetimeFigureOut">
              <a:rPr lang="ru-RU"/>
              <a:pPr>
                <a:defRPr/>
              </a:pPr>
              <a:t>17.05.2020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40DB5DC-2923-444C-8AEC-AB0652873306}" type="slidenum">
              <a:rPr lang="ru-RU"/>
              <a:pPr>
                <a:defRPr/>
              </a:pPr>
              <a:t>‹#›</a:t>
            </a:fld>
            <a:endParaRPr lang="ru-RU"/>
          </a:p>
        </p:txBody>
      </p:sp>
    </p:spTree>
    <p:extLst>
      <p:ext uri="{BB962C8B-B14F-4D97-AF65-F5344CB8AC3E}">
        <p14:creationId xmlns="" xmlns:p14="http://schemas.microsoft.com/office/powerpoint/2010/main" val="3161384357"/>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94405D6-99B5-4360-BAC8-089D4A9A112F}" type="datetimeFigureOut">
              <a:rPr lang="ru-RU"/>
              <a:pPr>
                <a:defRPr/>
              </a:pPr>
              <a:t>17.05.2020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A3BAF2B-38D2-4AA7-B71B-7D72BC5626E3}" type="slidenum">
              <a:rPr lang="ru-RU"/>
              <a:pPr>
                <a:defRPr/>
              </a:pPr>
              <a:t>‹#›</a:t>
            </a:fld>
            <a:endParaRPr lang="ru-RU"/>
          </a:p>
        </p:txBody>
      </p:sp>
    </p:spTree>
    <p:extLst>
      <p:ext uri="{BB962C8B-B14F-4D97-AF65-F5344CB8AC3E}">
        <p14:creationId xmlns="" xmlns:p14="http://schemas.microsoft.com/office/powerpoint/2010/main" val="3752446107"/>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2FC6815-9B15-40A8-969C-0E95E9A70F74}" type="datetimeFigureOut">
              <a:rPr lang="ru-RU"/>
              <a:pPr>
                <a:defRPr/>
              </a:pPr>
              <a:t>17.05.2020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42B8EF04-FD2F-49BB-A93B-5E5A341716B6}" type="slidenum">
              <a:rPr lang="ru-RU"/>
              <a:pPr>
                <a:defRPr/>
              </a:pPr>
              <a:t>‹#›</a:t>
            </a:fld>
            <a:endParaRPr lang="ru-RU"/>
          </a:p>
        </p:txBody>
      </p:sp>
      <p:sp>
        <p:nvSpPr>
          <p:cNvPr id="7" name="Скругленный прямоугольник 6"/>
          <p:cNvSpPr/>
          <p:nvPr/>
        </p:nvSpPr>
        <p:spPr>
          <a:xfrm>
            <a:off x="179512" y="188640"/>
            <a:ext cx="8784976" cy="648072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3313" name="Rectangle 1"/>
          <p:cNvSpPr>
            <a:spLocks noChangeArrowheads="1"/>
          </p:cNvSpPr>
          <p:nvPr/>
        </p:nvSpPr>
        <p:spPr bwMode="auto">
          <a:xfrm>
            <a:off x="0" y="6596063"/>
            <a:ext cx="1638300" cy="261937"/>
          </a:xfrm>
          <a:prstGeom prst="rect">
            <a:avLst/>
          </a:prstGeom>
          <a:noFill/>
          <a:ln w="9525">
            <a:noFill/>
            <a:miter lim="800000"/>
            <a:headEnd/>
            <a:tailEnd/>
          </a:ln>
          <a:effectLst/>
        </p:spPr>
        <p:txBody>
          <a:bodyPr wrap="none" anchor="ctr">
            <a:spAutoFit/>
          </a:bodyPr>
          <a:lstStyle/>
          <a:p>
            <a:pPr>
              <a:defRPr/>
            </a:pPr>
            <a:r>
              <a:rPr lang="en-US" sz="1100" dirty="0">
                <a:solidFill>
                  <a:schemeClr val="bg1">
                    <a:lumMod val="85000"/>
                  </a:schemeClr>
                </a:solidFill>
                <a:latin typeface="Arial" pitchFamily="34" charset="0"/>
                <a:ea typeface="Calibri" pitchFamily="34" charset="0"/>
                <a:cs typeface="Times New Roman" pitchFamily="18" charset="0"/>
              </a:rPr>
              <a:t>FokinaLida.75@mail.ru</a:t>
            </a:r>
            <a:endParaRPr lang="en-US" dirty="0">
              <a:solidFill>
                <a:schemeClr val="bg1">
                  <a:lumMod val="85000"/>
                </a:schemeClr>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685800" y="1628800"/>
            <a:ext cx="7772400" cy="2016224"/>
          </a:xfrm>
        </p:spPr>
        <p:txBody>
          <a:bodyPr/>
          <a:lstStyle/>
          <a:p>
            <a:r>
              <a:rPr lang="ru-RU" sz="4000" b="1" dirty="0" smtClean="0">
                <a:latin typeface="Times New Roman" pitchFamily="18" charset="0"/>
                <a:cs typeface="Times New Roman" pitchFamily="18" charset="0"/>
              </a:rPr>
              <a:t>ПОДВИЖНЫЕ ИГРЫ </a:t>
            </a:r>
            <a:r>
              <a:rPr lang="ru-RU" sz="4000" b="1" dirty="0" smtClean="0">
                <a:latin typeface="Times New Roman" pitchFamily="18" charset="0"/>
                <a:cs typeface="Times New Roman" pitchFamily="18" charset="0"/>
              </a:rPr>
              <a:t/>
            </a:r>
            <a:br>
              <a:rPr lang="ru-RU" sz="4000" b="1" dirty="0" smtClean="0">
                <a:latin typeface="Times New Roman" pitchFamily="18" charset="0"/>
                <a:cs typeface="Times New Roman" pitchFamily="18" charset="0"/>
              </a:rPr>
            </a:br>
            <a:r>
              <a:rPr lang="ru-RU" sz="4000" b="1" dirty="0" smtClean="0">
                <a:latin typeface="Times New Roman" pitchFamily="18" charset="0"/>
                <a:cs typeface="Times New Roman" pitchFamily="18" charset="0"/>
              </a:rPr>
              <a:t>ПО ПДД</a:t>
            </a:r>
            <a:endParaRPr lang="ru-RU" sz="4000" b="1" dirty="0" smtClean="0">
              <a:latin typeface="Times New Roman" pitchFamily="18" charset="0"/>
              <a:cs typeface="Times New Roman" pitchFamily="18" charset="0"/>
            </a:endParaRPr>
          </a:p>
        </p:txBody>
      </p:sp>
      <p:pic>
        <p:nvPicPr>
          <p:cNvPr id="2052" name="Picture 4" descr="C:\Users\User\Desktop\images.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3140968"/>
            <a:ext cx="2555776" cy="2592288"/>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Users\User\Desktop\images.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67544" y="4293096"/>
            <a:ext cx="1905000" cy="24003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Прямоугольник 1"/>
          <p:cNvSpPr/>
          <p:nvPr/>
        </p:nvSpPr>
        <p:spPr>
          <a:xfrm>
            <a:off x="1043608" y="188640"/>
            <a:ext cx="8100392" cy="6555641"/>
          </a:xfrm>
          <a:prstGeom prst="rect">
            <a:avLst/>
          </a:prstGeom>
        </p:spPr>
        <p:txBody>
          <a:bodyPr wrap="square">
            <a:spAutoFit/>
          </a:bodyPr>
          <a:lstStyle/>
          <a:p>
            <a:pPr algn="ctr"/>
            <a:r>
              <a:rPr lang="ru-RU" sz="2000" b="1" dirty="0" smtClean="0">
                <a:solidFill>
                  <a:srgbClr val="00B0F0"/>
                </a:solidFill>
                <a:latin typeface="Times New Roman" pitchFamily="18" charset="0"/>
                <a:cs typeface="Times New Roman" pitchFamily="18" charset="0"/>
              </a:rPr>
              <a:t>«ЗАПОМНИ СИГНАЛЫ РЕГУЛИРОВЩИКА»</a:t>
            </a:r>
            <a:endParaRPr lang="ru-RU" sz="2000" dirty="0">
              <a:solidFill>
                <a:srgbClr val="00B0F0"/>
              </a:solidFill>
              <a:latin typeface="Times New Roman" pitchFamily="18" charset="0"/>
              <a:cs typeface="Times New Roman" pitchFamily="18" charset="0"/>
            </a:endParaRPr>
          </a:p>
          <a:p>
            <a:r>
              <a:rPr lang="ru-RU" sz="2000" b="1" i="1"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Здесь </a:t>
            </a:r>
            <a:r>
              <a:rPr lang="ru-RU" sz="2000" dirty="0">
                <a:latin typeface="Times New Roman" pitchFamily="18" charset="0"/>
                <a:cs typeface="Times New Roman" pitchFamily="18" charset="0"/>
              </a:rPr>
              <a:t>на посту в любое время</a:t>
            </a:r>
            <a:r>
              <a:rPr lang="ru-RU" sz="2000" b="1" i="1" dirty="0">
                <a:latin typeface="Times New Roman" pitchFamily="18" charset="0"/>
                <a:cs typeface="Times New Roman" pitchFamily="18" charset="0"/>
              </a:rPr>
              <a:t> </a:t>
            </a:r>
            <a:r>
              <a:rPr lang="ru-RU" sz="2000" dirty="0">
                <a:latin typeface="Times New Roman" pitchFamily="18" charset="0"/>
                <a:cs typeface="Times New Roman" pitchFamily="18" charset="0"/>
              </a:rPr>
              <a:t>Стоит знакомый постовой.</a:t>
            </a:r>
          </a:p>
          <a:p>
            <a:r>
              <a:rPr lang="ru-RU" sz="2000" dirty="0">
                <a:latin typeface="Times New Roman" pitchFamily="18" charset="0"/>
                <a:cs typeface="Times New Roman" pitchFamily="18" charset="0"/>
              </a:rPr>
              <a:t>Он управляет сразу всеми, Кто перед ним на мостовой. Никто на свете так не может</a:t>
            </a:r>
            <a:r>
              <a:rPr lang="ru-RU" sz="2000" b="1" i="1" dirty="0">
                <a:latin typeface="Times New Roman" pitchFamily="18" charset="0"/>
                <a:cs typeface="Times New Roman" pitchFamily="18" charset="0"/>
              </a:rPr>
              <a:t>  </a:t>
            </a:r>
            <a:r>
              <a:rPr lang="ru-RU" sz="2000" dirty="0">
                <a:latin typeface="Times New Roman" pitchFamily="18" charset="0"/>
                <a:cs typeface="Times New Roman" pitchFamily="18" charset="0"/>
              </a:rPr>
              <a:t>Одним движением руки</a:t>
            </a:r>
            <a:r>
              <a:rPr lang="ru-RU" sz="2000" b="1" i="1" dirty="0">
                <a:latin typeface="Times New Roman" pitchFamily="18" charset="0"/>
                <a:cs typeface="Times New Roman" pitchFamily="18" charset="0"/>
              </a:rPr>
              <a:t> </a:t>
            </a:r>
            <a:r>
              <a:rPr lang="ru-RU" sz="2000" dirty="0">
                <a:latin typeface="Times New Roman" pitchFamily="18" charset="0"/>
                <a:cs typeface="Times New Roman" pitchFamily="18" charset="0"/>
              </a:rPr>
              <a:t>Остановить поток прохожих</a:t>
            </a:r>
            <a:r>
              <a:rPr lang="ru-RU" sz="2000" b="1" i="1" dirty="0">
                <a:latin typeface="Times New Roman" pitchFamily="18" charset="0"/>
                <a:cs typeface="Times New Roman" pitchFamily="18" charset="0"/>
              </a:rPr>
              <a:t> </a:t>
            </a:r>
            <a:r>
              <a:rPr lang="ru-RU" sz="2000" dirty="0">
                <a:latin typeface="Times New Roman" pitchFamily="18" charset="0"/>
                <a:cs typeface="Times New Roman" pitchFamily="18" charset="0"/>
              </a:rPr>
              <a:t>И пропустить грузовики.</a:t>
            </a:r>
          </a:p>
          <a:p>
            <a:r>
              <a:rPr lang="ru-RU" sz="2000" b="1" dirty="0">
                <a:latin typeface="Times New Roman" pitchFamily="18" charset="0"/>
                <a:cs typeface="Times New Roman" pitchFamily="18" charset="0"/>
              </a:rPr>
              <a:t>Подготовка. </a:t>
            </a:r>
            <a:r>
              <a:rPr lang="ru-RU" sz="2000" dirty="0">
                <a:latin typeface="Times New Roman" pitchFamily="18" charset="0"/>
                <a:cs typeface="Times New Roman" pitchFamily="18" charset="0"/>
              </a:rPr>
              <a:t>Дети делится на команды, в каждой из них выбирают капитана. Команды располагаются за стартовыми линиями — одна на­против другой. Расстояние между командами 20—30 м.</a:t>
            </a:r>
          </a:p>
          <a:p>
            <a:r>
              <a:rPr lang="ru-RU" sz="2000" dirty="0">
                <a:latin typeface="Times New Roman" pitchFamily="18" charset="0"/>
                <a:cs typeface="Times New Roman" pitchFamily="18" charset="0"/>
              </a:rPr>
              <a:t>Посередине площадки, между двумя линиями, которые ограничива­ют полосу шириной 2—3 м, в шахматном порядке раскладывают флажки. Содержание игры. По сигналу регулировщика дорожного движения </a:t>
            </a:r>
            <a:r>
              <a:rPr lang="ru-RU" sz="2000" i="1" dirty="0">
                <a:latin typeface="Times New Roman" pitchFamily="18" charset="0"/>
                <a:cs typeface="Times New Roman" pitchFamily="18" charset="0"/>
              </a:rPr>
              <a:t>(красный свет - руки вытянуты в стороны или опущены </a:t>
            </a:r>
            <a:r>
              <a:rPr lang="ru-RU" sz="2000" dirty="0">
                <a:latin typeface="Times New Roman" pitchFamily="18" charset="0"/>
                <a:cs typeface="Times New Roman" pitchFamily="18" charset="0"/>
              </a:rPr>
              <a:t>- </a:t>
            </a:r>
            <a:r>
              <a:rPr lang="ru-RU" sz="2000" i="1" dirty="0">
                <a:latin typeface="Times New Roman" pitchFamily="18" charset="0"/>
                <a:cs typeface="Times New Roman" pitchFamily="18" charset="0"/>
              </a:rPr>
              <a:t>стой; желтый свет - правая рука с жезлом перед грудью - приготовиться; зеленый свет </a:t>
            </a:r>
            <a:r>
              <a:rPr lang="ru-RU" sz="2000" dirty="0">
                <a:latin typeface="Times New Roman" pitchFamily="18" charset="0"/>
                <a:cs typeface="Times New Roman" pitchFamily="18" charset="0"/>
              </a:rPr>
              <a:t>-</a:t>
            </a:r>
            <a:r>
              <a:rPr lang="ru-RU" sz="2000" i="1" dirty="0">
                <a:latin typeface="Times New Roman" pitchFamily="18" charset="0"/>
                <a:cs typeface="Times New Roman" pitchFamily="18" charset="0"/>
              </a:rPr>
              <a:t>регулировщик обращен к пешеходам боком, руки вытянуты в стороны или опущены — иди) </a:t>
            </a:r>
            <a:r>
              <a:rPr lang="ru-RU" sz="2000" dirty="0">
                <a:latin typeface="Times New Roman" pitchFamily="18" charset="0"/>
                <a:cs typeface="Times New Roman" pitchFamily="18" charset="0"/>
              </a:rPr>
              <a:t>игроки быстро подбегают к флажкам и стараются собрать их как можно больше. Через установленное время по команде регули­ровщика дорожного движения дети возвращаются на места, быстро стро­ятся в шеренгу. Капитаны собирают и подсчитывают флажки, принесен­ные их игроками. За каждый флажок начисляется одно очко. Побеждает команда, набравшая больше очков. </a:t>
            </a:r>
          </a:p>
        </p:txBody>
      </p:sp>
    </p:spTree>
    <p:extLst>
      <p:ext uri="{BB962C8B-B14F-4D97-AF65-F5344CB8AC3E}">
        <p14:creationId xmlns="" xmlns:p14="http://schemas.microsoft.com/office/powerpoint/2010/main" val="2325348986"/>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Users\User\Desktop\images.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95536" y="4581128"/>
            <a:ext cx="1584176" cy="204026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Прямоугольник 1"/>
          <p:cNvSpPr/>
          <p:nvPr/>
        </p:nvSpPr>
        <p:spPr>
          <a:xfrm>
            <a:off x="2286000" y="889844"/>
            <a:ext cx="5886400" cy="4708981"/>
          </a:xfrm>
          <a:prstGeom prst="rect">
            <a:avLst/>
          </a:prstGeom>
        </p:spPr>
        <p:txBody>
          <a:bodyPr wrap="square">
            <a:spAutoFit/>
          </a:bodyPr>
          <a:lstStyle/>
          <a:p>
            <a:r>
              <a:rPr lang="ru-RU" sz="2000" dirty="0">
                <a:latin typeface="Times New Roman" pitchFamily="18" charset="0"/>
                <a:cs typeface="Times New Roman" pitchFamily="18" charset="0"/>
              </a:rPr>
              <a:t> </a:t>
            </a:r>
          </a:p>
          <a:p>
            <a:pPr algn="ctr"/>
            <a:r>
              <a:rPr lang="ru-RU" sz="2000" b="1" dirty="0" smtClean="0">
                <a:solidFill>
                  <a:srgbClr val="00B0F0"/>
                </a:solidFill>
                <a:latin typeface="Times New Roman" pitchFamily="18" charset="0"/>
                <a:cs typeface="Times New Roman" pitchFamily="18" charset="0"/>
              </a:rPr>
              <a:t>«ЛОВИ - НЕ ЛОВИ»</a:t>
            </a:r>
            <a:endParaRPr lang="ru-RU" sz="2000" dirty="0">
              <a:solidFill>
                <a:srgbClr val="00B0F0"/>
              </a:solidFill>
              <a:latin typeface="Times New Roman" pitchFamily="18" charset="0"/>
              <a:cs typeface="Times New Roman" pitchFamily="18" charset="0"/>
            </a:endParaRPr>
          </a:p>
          <a:p>
            <a:r>
              <a:rPr lang="ru-RU" sz="2000" dirty="0">
                <a:latin typeface="Times New Roman" pitchFamily="18" charset="0"/>
                <a:cs typeface="Times New Roman" pitchFamily="18" charset="0"/>
              </a:rPr>
              <a:t> </a:t>
            </a:r>
          </a:p>
          <a:p>
            <a:r>
              <a:rPr lang="ru-RU" sz="2000" dirty="0">
                <a:latin typeface="Times New Roman" pitchFamily="18" charset="0"/>
                <a:cs typeface="Times New Roman" pitchFamily="18" charset="0"/>
              </a:rPr>
              <a:t>Участники игры, 6-8 человек, выстраиваются шеренгой в полушаге друг от друга. Ведущий находится в 4-5 шагах от игроков с мячом, бросает его любому игроку, при этом произносит слова, например: «дорога», «переход», «дорожный знак» и т.п. </a:t>
            </a:r>
            <a:r>
              <a:rPr lang="ru-RU" sz="2000" i="1" dirty="0">
                <a:latin typeface="Times New Roman" pitchFamily="18" charset="0"/>
                <a:cs typeface="Times New Roman" pitchFamily="18" charset="0"/>
              </a:rPr>
              <a:t>(в этом случае мяч надо ловить), </a:t>
            </a:r>
            <a:r>
              <a:rPr lang="ru-RU" sz="2000" dirty="0">
                <a:latin typeface="Times New Roman" pitchFamily="18" charset="0"/>
                <a:cs typeface="Times New Roman" pitchFamily="18" charset="0"/>
              </a:rPr>
              <a:t>или слова, обозна­чающие любые другие предметы </a:t>
            </a:r>
            <a:r>
              <a:rPr lang="ru-RU" sz="2000" i="1" dirty="0">
                <a:latin typeface="Times New Roman" pitchFamily="18" charset="0"/>
                <a:cs typeface="Times New Roman" pitchFamily="18" charset="0"/>
              </a:rPr>
              <a:t>(в этом случае мяч ловить не следует).</a:t>
            </a:r>
            <a:endParaRPr lang="ru-RU" sz="2000" dirty="0">
              <a:latin typeface="Times New Roman" pitchFamily="18" charset="0"/>
              <a:cs typeface="Times New Roman" pitchFamily="18" charset="0"/>
            </a:endParaRPr>
          </a:p>
          <a:p>
            <a:r>
              <a:rPr lang="ru-RU" sz="2000" dirty="0">
                <a:latin typeface="Times New Roman" pitchFamily="18" charset="0"/>
                <a:cs typeface="Times New Roman" pitchFamily="18" charset="0"/>
              </a:rPr>
              <a:t>Тот, кто ошибается, делает шаг вперед, но продолжает играть. При повторной ошибке он выбывает из игры. Очень важно, чтобы сначала водящий произнес слово, а потом бросил мяч.</a:t>
            </a:r>
          </a:p>
        </p:txBody>
      </p:sp>
    </p:spTree>
    <p:extLst>
      <p:ext uri="{BB962C8B-B14F-4D97-AF65-F5344CB8AC3E}">
        <p14:creationId xmlns="" xmlns:p14="http://schemas.microsoft.com/office/powerpoint/2010/main" val="1908260658"/>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User\Desktop\images.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23528" y="4437112"/>
            <a:ext cx="1656184" cy="2184276"/>
          </a:xfrm>
          <a:prstGeom prst="rect">
            <a:avLst/>
          </a:prstGeom>
          <a:noFill/>
          <a:extLst>
            <a:ext uri="{909E8E84-426E-40DD-AFC4-6F175D3DCCD1}">
              <a14:hiddenFill xmlns="" xmlns:a14="http://schemas.microsoft.com/office/drawing/2010/main">
                <a:solidFill>
                  <a:srgbClr val="FFFFFF"/>
                </a:solidFill>
              </a14:hiddenFill>
            </a:ext>
          </a:extLst>
        </p:spPr>
      </p:pic>
      <p:sp>
        <p:nvSpPr>
          <p:cNvPr id="2" name="Прямоугольник 1"/>
          <p:cNvSpPr/>
          <p:nvPr/>
        </p:nvSpPr>
        <p:spPr>
          <a:xfrm>
            <a:off x="1979712" y="332656"/>
            <a:ext cx="6480720" cy="5324535"/>
          </a:xfrm>
          <a:prstGeom prst="rect">
            <a:avLst/>
          </a:prstGeom>
        </p:spPr>
        <p:txBody>
          <a:bodyPr wrap="square">
            <a:spAutoFit/>
          </a:bodyPr>
          <a:lstStyle/>
          <a:p>
            <a:pPr algn="ctr"/>
            <a:r>
              <a:rPr lang="ru-RU" sz="2000" b="1" dirty="0" smtClean="0">
                <a:solidFill>
                  <a:srgbClr val="00B0F0"/>
                </a:solidFill>
                <a:latin typeface="Times New Roman" pitchFamily="18" charset="0"/>
                <a:cs typeface="Times New Roman" pitchFamily="18" charset="0"/>
              </a:rPr>
              <a:t>«НАЙДИ ЖЕЗЛ»</a:t>
            </a:r>
            <a:endParaRPr lang="ru-RU" sz="2000" dirty="0">
              <a:latin typeface="Times New Roman" pitchFamily="18" charset="0"/>
              <a:cs typeface="Times New Roman" pitchFamily="18" charset="0"/>
            </a:endParaRPr>
          </a:p>
          <a:p>
            <a:r>
              <a:rPr lang="ru-RU" sz="2000" dirty="0">
                <a:latin typeface="Times New Roman" pitchFamily="18" charset="0"/>
                <a:cs typeface="Times New Roman" pitchFamily="18" charset="0"/>
              </a:rPr>
              <a:t>Руководитель до начала игры прячет жезл для регулирования дорожно­го движения на виду. Играющие стоят в шеренге или колонне по одному.</a:t>
            </a:r>
          </a:p>
          <a:p>
            <a:r>
              <a:rPr lang="ru-RU" sz="2000" dirty="0">
                <a:latin typeface="Times New Roman" pitchFamily="18" charset="0"/>
                <a:cs typeface="Times New Roman" pitchFamily="18" charset="0"/>
              </a:rPr>
              <a:t>По сигналу руководителя играющие двигаются в колонне по одному вокруг зала, и каждый старается первым заметить спрятанный предмет. Играющий, увидевший предмет первым, ставит руки на пояс и продол­жает ходьбу, не показывая другим, где находится спрятанный предмет. Руководитель, чтобы убедиться в том, что игрок действительно нашел предмет, может к нему подойти и тихонько спросить. Игра заканчивает­ся, когда все или большая часть играющих нашли предмет.</a:t>
            </a:r>
          </a:p>
          <a:p>
            <a:r>
              <a:rPr lang="ru-RU" sz="2000" dirty="0">
                <a:latin typeface="Times New Roman" pitchFamily="18" charset="0"/>
                <a:cs typeface="Times New Roman" pitchFamily="18" charset="0"/>
              </a:rPr>
              <a:t>Играющий, заметив спрятанный предмет, не должен останавливать­ся, замедлять движение, касаться или каким-либо другим способом ука­зывать другим игрокам место нахождения спрятанного предмета</a:t>
            </a:r>
            <a:r>
              <a:rPr lang="ru-RU" dirty="0"/>
              <a:t>.</a:t>
            </a:r>
          </a:p>
        </p:txBody>
      </p:sp>
    </p:spTree>
    <p:extLst>
      <p:ext uri="{BB962C8B-B14F-4D97-AF65-F5344CB8AC3E}">
        <p14:creationId xmlns="" xmlns:p14="http://schemas.microsoft.com/office/powerpoint/2010/main" val="3645556139"/>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Users\User\Desktop\images.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23528" y="4653136"/>
            <a:ext cx="1584176" cy="1968252"/>
          </a:xfrm>
          <a:prstGeom prst="rect">
            <a:avLst/>
          </a:prstGeom>
          <a:noFill/>
          <a:extLst>
            <a:ext uri="{909E8E84-426E-40DD-AFC4-6F175D3DCCD1}">
              <a14:hiddenFill xmlns="" xmlns:a14="http://schemas.microsoft.com/office/drawing/2010/main">
                <a:solidFill>
                  <a:srgbClr val="FFFFFF"/>
                </a:solidFill>
              </a14:hiddenFill>
            </a:ext>
          </a:extLst>
        </p:spPr>
      </p:pic>
      <p:sp>
        <p:nvSpPr>
          <p:cNvPr id="2" name="Прямоугольник 1"/>
          <p:cNvSpPr/>
          <p:nvPr/>
        </p:nvSpPr>
        <p:spPr>
          <a:xfrm>
            <a:off x="2286000" y="612845"/>
            <a:ext cx="6102424" cy="5601533"/>
          </a:xfrm>
          <a:prstGeom prst="rect">
            <a:avLst/>
          </a:prstGeom>
        </p:spPr>
        <p:txBody>
          <a:bodyPr wrap="square">
            <a:spAutoFit/>
          </a:bodyPr>
          <a:lstStyle/>
          <a:p>
            <a:pPr algn="ctr"/>
            <a:r>
              <a:rPr lang="ru-RU" b="1" i="1" dirty="0"/>
              <a:t> </a:t>
            </a:r>
            <a:endParaRPr lang="ru-RU" dirty="0">
              <a:solidFill>
                <a:srgbClr val="00B0F0"/>
              </a:solidFill>
            </a:endParaRPr>
          </a:p>
          <a:p>
            <a:pPr algn="ctr"/>
            <a:r>
              <a:rPr lang="ru-RU" sz="2000" b="1" dirty="0" smtClean="0">
                <a:solidFill>
                  <a:srgbClr val="00B0F0"/>
                </a:solidFill>
                <a:latin typeface="Times New Roman" pitchFamily="18" charset="0"/>
                <a:cs typeface="Times New Roman" pitchFamily="18" charset="0"/>
              </a:rPr>
              <a:t>«ОГНИ СВЕТОФОРА»</a:t>
            </a:r>
            <a:endParaRPr lang="ru-RU" sz="2000" dirty="0">
              <a:solidFill>
                <a:srgbClr val="00B0F0"/>
              </a:solidFill>
              <a:latin typeface="Times New Roman" pitchFamily="18" charset="0"/>
              <a:cs typeface="Times New Roman" pitchFamily="18" charset="0"/>
            </a:endParaRPr>
          </a:p>
          <a:p>
            <a:pPr algn="ctr"/>
            <a:r>
              <a:rPr lang="ru-RU" sz="2000" b="1" dirty="0">
                <a:solidFill>
                  <a:srgbClr val="00B0F0"/>
                </a:solidFill>
                <a:latin typeface="Times New Roman" pitchFamily="18" charset="0"/>
                <a:cs typeface="Times New Roman" pitchFamily="18" charset="0"/>
              </a:rPr>
              <a:t> </a:t>
            </a:r>
            <a:endParaRPr lang="ru-RU" sz="2000" dirty="0">
              <a:solidFill>
                <a:srgbClr val="00B0F0"/>
              </a:solidFill>
              <a:latin typeface="Times New Roman" pitchFamily="18" charset="0"/>
              <a:cs typeface="Times New Roman" pitchFamily="18" charset="0"/>
            </a:endParaRPr>
          </a:p>
          <a:p>
            <a:r>
              <a:rPr lang="ru-RU" sz="2000" dirty="0">
                <a:latin typeface="Times New Roman" pitchFamily="18" charset="0"/>
                <a:cs typeface="Times New Roman" pitchFamily="18" charset="0"/>
              </a:rPr>
              <a:t>На светофоре - красный свет! Опасен путь - прохода нет! А если жел­тый свет горит, - он «приготовься» говорит. Зеленый вспыхнул впереди -свободен путь - переходи.</a:t>
            </a:r>
          </a:p>
          <a:p>
            <a:r>
              <a:rPr lang="ru-RU" sz="2000" dirty="0">
                <a:latin typeface="Times New Roman" pitchFamily="18" charset="0"/>
                <a:cs typeface="Times New Roman" pitchFamily="18" charset="0"/>
              </a:rPr>
              <a:t>В игре все дети - «пешеходы». Когда регулировщик дорожного движения показывает на «светофоре» желтый свет, то все ученики выстраи­ваются в шеренгу и готовятся к движению, когда «зажигается» зеленый</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свет - можно ходить, бегать, прыгать по всему залу; при красном свете -</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все замирают на месте. Ошибившийся - выбывает из игры.	</a:t>
            </a:r>
          </a:p>
          <a:p>
            <a:r>
              <a:rPr lang="ru-RU" sz="2000" dirty="0">
                <a:latin typeface="Times New Roman" pitchFamily="18" charset="0"/>
                <a:cs typeface="Times New Roman" pitchFamily="18" charset="0"/>
              </a:rPr>
              <a:t>Когда переходишь улицу - следи за сигналами светофора.</a:t>
            </a:r>
          </a:p>
        </p:txBody>
      </p:sp>
    </p:spTree>
    <p:extLst>
      <p:ext uri="{BB962C8B-B14F-4D97-AF65-F5344CB8AC3E}">
        <p14:creationId xmlns="" xmlns:p14="http://schemas.microsoft.com/office/powerpoint/2010/main" val="2375162717"/>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C:\Users\User\Desktop\images.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95536" y="4581128"/>
            <a:ext cx="1584176" cy="2112268"/>
          </a:xfrm>
          <a:prstGeom prst="rect">
            <a:avLst/>
          </a:prstGeom>
          <a:noFill/>
          <a:extLst>
            <a:ext uri="{909E8E84-426E-40DD-AFC4-6F175D3DCCD1}">
              <a14:hiddenFill xmlns="" xmlns:a14="http://schemas.microsoft.com/office/drawing/2010/main">
                <a:solidFill>
                  <a:srgbClr val="FFFFFF"/>
                </a:solidFill>
              </a14:hiddenFill>
            </a:ext>
          </a:extLst>
        </p:spPr>
      </p:pic>
      <p:sp>
        <p:nvSpPr>
          <p:cNvPr id="2" name="Прямоугольник 1"/>
          <p:cNvSpPr/>
          <p:nvPr/>
        </p:nvSpPr>
        <p:spPr>
          <a:xfrm>
            <a:off x="2286000" y="1305342"/>
            <a:ext cx="5670376" cy="3785652"/>
          </a:xfrm>
          <a:prstGeom prst="rect">
            <a:avLst/>
          </a:prstGeom>
        </p:spPr>
        <p:txBody>
          <a:bodyPr wrap="square">
            <a:spAutoFit/>
          </a:bodyPr>
          <a:lstStyle/>
          <a:p>
            <a:pPr algn="ctr"/>
            <a:r>
              <a:rPr lang="ru-RU" sz="2000" b="1" dirty="0" smtClean="0">
                <a:solidFill>
                  <a:srgbClr val="00B0F0"/>
                </a:solidFill>
                <a:latin typeface="Times New Roman" pitchFamily="18" charset="0"/>
                <a:cs typeface="Times New Roman" pitchFamily="18" charset="0"/>
              </a:rPr>
              <a:t>«ПЕРЕКРЁСТОК»</a:t>
            </a:r>
            <a:endParaRPr lang="ru-RU" sz="2000" dirty="0">
              <a:solidFill>
                <a:srgbClr val="00B0F0"/>
              </a:solidFill>
              <a:latin typeface="Times New Roman" pitchFamily="18" charset="0"/>
              <a:cs typeface="Times New Roman" pitchFamily="18" charset="0"/>
            </a:endParaRPr>
          </a:p>
          <a:p>
            <a:r>
              <a:rPr lang="ru-RU" sz="2000" b="1" dirty="0">
                <a:latin typeface="Times New Roman" pitchFamily="18" charset="0"/>
                <a:cs typeface="Times New Roman" pitchFamily="18" charset="0"/>
              </a:rPr>
              <a:t> </a:t>
            </a:r>
            <a:endParaRPr lang="ru-RU" sz="2000" dirty="0">
              <a:latin typeface="Times New Roman" pitchFamily="18" charset="0"/>
              <a:cs typeface="Times New Roman" pitchFamily="18" charset="0"/>
            </a:endParaRPr>
          </a:p>
          <a:p>
            <a:r>
              <a:rPr lang="ru-RU" sz="2000" dirty="0">
                <a:latin typeface="Times New Roman" pitchFamily="18" charset="0"/>
                <a:cs typeface="Times New Roman" pitchFamily="18" charset="0"/>
              </a:rPr>
              <a:t>Ведущий встает в центре перекрестка — это светофор. Дети делятся на две группы — пешеходы и автомобили. Раздается свисток ведущего. Перекресток оживает: идут пешеходы, движется транспорт. Если допус­каются нарушения правил дорожного движения, ведущий свистит, назы­вает имя нарушителя. Тот выбывает из игры. Побеждают те, у кого не будет ошибок.</a:t>
            </a:r>
          </a:p>
          <a:p>
            <a:r>
              <a:rPr lang="ru-RU" sz="2000" dirty="0">
                <a:latin typeface="Times New Roman" pitchFamily="18" charset="0"/>
                <a:cs typeface="Times New Roman" pitchFamily="18" charset="0"/>
              </a:rPr>
              <a:t>Для победителей организуется автопробег на трехколесных велоси­педах и самокатах.</a:t>
            </a:r>
          </a:p>
        </p:txBody>
      </p:sp>
    </p:spTree>
    <p:extLst>
      <p:ext uri="{BB962C8B-B14F-4D97-AF65-F5344CB8AC3E}">
        <p14:creationId xmlns="" xmlns:p14="http://schemas.microsoft.com/office/powerpoint/2010/main" val="399720868"/>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Users\User\Desktop\images.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95536" y="4509120"/>
            <a:ext cx="1368152" cy="2112268"/>
          </a:xfrm>
          <a:prstGeom prst="rect">
            <a:avLst/>
          </a:prstGeom>
          <a:noFill/>
          <a:extLst>
            <a:ext uri="{909E8E84-426E-40DD-AFC4-6F175D3DCCD1}">
              <a14:hiddenFill xmlns="" xmlns:a14="http://schemas.microsoft.com/office/drawing/2010/main">
                <a:solidFill>
                  <a:srgbClr val="FFFFFF"/>
                </a:solidFill>
              </a14:hiddenFill>
            </a:ext>
          </a:extLst>
        </p:spPr>
      </p:pic>
      <p:sp>
        <p:nvSpPr>
          <p:cNvPr id="2" name="Прямоугольник 1"/>
          <p:cNvSpPr/>
          <p:nvPr/>
        </p:nvSpPr>
        <p:spPr>
          <a:xfrm>
            <a:off x="1763688" y="692696"/>
            <a:ext cx="6840760" cy="5016758"/>
          </a:xfrm>
          <a:prstGeom prst="rect">
            <a:avLst/>
          </a:prstGeom>
        </p:spPr>
        <p:txBody>
          <a:bodyPr wrap="square">
            <a:spAutoFit/>
          </a:bodyPr>
          <a:lstStyle/>
          <a:p>
            <a:r>
              <a:rPr lang="ru-RU" b="1" i="1" dirty="0"/>
              <a:t> </a:t>
            </a:r>
            <a:endParaRPr lang="ru-RU" sz="2000" dirty="0">
              <a:latin typeface="Times New Roman" pitchFamily="18" charset="0"/>
              <a:cs typeface="Times New Roman" pitchFamily="18" charset="0"/>
            </a:endParaRPr>
          </a:p>
          <a:p>
            <a:pPr algn="ctr"/>
            <a:r>
              <a:rPr lang="ru-RU" sz="2000" b="1" dirty="0" smtClean="0">
                <a:solidFill>
                  <a:srgbClr val="00B0F0"/>
                </a:solidFill>
                <a:latin typeface="Times New Roman" pitchFamily="18" charset="0"/>
                <a:cs typeface="Times New Roman" pitchFamily="18" charset="0"/>
              </a:rPr>
              <a:t>«СОБЕРИ СВЕТОФОР»</a:t>
            </a:r>
            <a:endParaRPr lang="ru-RU" sz="2000" dirty="0">
              <a:solidFill>
                <a:srgbClr val="00B0F0"/>
              </a:solidFill>
              <a:latin typeface="Times New Roman" pitchFamily="18" charset="0"/>
              <a:cs typeface="Times New Roman" pitchFamily="18" charset="0"/>
            </a:endParaRPr>
          </a:p>
          <a:p>
            <a:r>
              <a:rPr lang="ru-RU" sz="2000" dirty="0">
                <a:latin typeface="Times New Roman" pitchFamily="18" charset="0"/>
                <a:cs typeface="Times New Roman" pitchFamily="18" charset="0"/>
              </a:rPr>
              <a:t> </a:t>
            </a:r>
          </a:p>
          <a:p>
            <a:r>
              <a:rPr lang="ru-RU" sz="2000" dirty="0">
                <a:latin typeface="Times New Roman" pitchFamily="18" charset="0"/>
                <a:cs typeface="Times New Roman" pitchFamily="18" charset="0"/>
              </a:rPr>
              <a:t>Командам вручается жезл и объясняется задание: каждый участник команды должен участвовать в сборке светофора из прямоуголь­ников. Побеждает команда, раньше и без ошибок закончившая сборку светофора. В двух коробках находятся по семь серых прямоугольников и по одному цветному: красный, желтый и зеленый. По сигналу участники команд подбегают к коробкам, вынимают из коробок прямоугольники, возвращаются на место, передавая жезл следующему, каждый следую­щий участник берет из коробки другой прямоугольник, продолжая сбор­ку светофора. Прямоугольники кладут один на другой в следующей пос­ледовательности: серый, серый, красный, серый, желтый, серый, зеленый, серый, серый, серый</a:t>
            </a:r>
            <a:r>
              <a:rPr lang="ru-RU" dirty="0"/>
              <a:t>.</a:t>
            </a:r>
          </a:p>
        </p:txBody>
      </p:sp>
    </p:spTree>
    <p:extLst>
      <p:ext uri="{BB962C8B-B14F-4D97-AF65-F5344CB8AC3E}">
        <p14:creationId xmlns="" xmlns:p14="http://schemas.microsoft.com/office/powerpoint/2010/main" val="3058270594"/>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Users\User\Desktop\images.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1520" y="4581128"/>
            <a:ext cx="1728192" cy="204026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Прямоугольник 1"/>
          <p:cNvSpPr/>
          <p:nvPr/>
        </p:nvSpPr>
        <p:spPr>
          <a:xfrm>
            <a:off x="1979712" y="548680"/>
            <a:ext cx="6408712" cy="5632311"/>
          </a:xfrm>
          <a:prstGeom prst="rect">
            <a:avLst/>
          </a:prstGeom>
        </p:spPr>
        <p:txBody>
          <a:bodyPr wrap="square">
            <a:spAutoFit/>
          </a:bodyPr>
          <a:lstStyle/>
          <a:p>
            <a:pPr algn="ctr"/>
            <a:r>
              <a:rPr lang="ru-RU" sz="2000" b="1" dirty="0" smtClean="0">
                <a:solidFill>
                  <a:srgbClr val="00B0F0"/>
                </a:solidFill>
                <a:latin typeface="Times New Roman" pitchFamily="18" charset="0"/>
                <a:cs typeface="Times New Roman" pitchFamily="18" charset="0"/>
              </a:rPr>
              <a:t>«СДАЁМ НА ПРАВА ШОФЁРА»</a:t>
            </a:r>
            <a:endParaRPr lang="ru-RU" sz="2000" dirty="0">
              <a:solidFill>
                <a:srgbClr val="00B0F0"/>
              </a:solidFill>
              <a:latin typeface="Times New Roman" pitchFamily="18" charset="0"/>
              <a:cs typeface="Times New Roman" pitchFamily="18" charset="0"/>
            </a:endParaRPr>
          </a:p>
          <a:p>
            <a:r>
              <a:rPr lang="ru-RU" sz="2000" dirty="0">
                <a:latin typeface="Times New Roman" pitchFamily="18" charset="0"/>
                <a:cs typeface="Times New Roman" pitchFamily="18" charset="0"/>
              </a:rPr>
              <a:t> </a:t>
            </a:r>
          </a:p>
          <a:p>
            <a:r>
              <a:rPr lang="ru-RU" sz="2000" dirty="0">
                <a:latin typeface="Times New Roman" pitchFamily="18" charset="0"/>
                <a:cs typeface="Times New Roman" pitchFamily="18" charset="0"/>
              </a:rPr>
              <a:t>В игре участвуют 5—7 человек: автоинспектор и водители.</a:t>
            </a:r>
          </a:p>
          <a:p>
            <a:r>
              <a:rPr lang="ru-RU" sz="2000" dirty="0">
                <a:latin typeface="Times New Roman" pitchFamily="18" charset="0"/>
                <a:cs typeface="Times New Roman" pitchFamily="18" charset="0"/>
              </a:rPr>
              <a:t> Играющие выбирают водящего </a:t>
            </a:r>
            <a:r>
              <a:rPr lang="ru-RU" sz="2000" i="1" dirty="0">
                <a:latin typeface="Times New Roman" pitchFamily="18" charset="0"/>
                <a:cs typeface="Times New Roman" pitchFamily="18" charset="0"/>
              </a:rPr>
              <a:t>(автоинспектора). </a:t>
            </a:r>
            <a:r>
              <a:rPr lang="ru-RU" sz="2000" dirty="0">
                <a:latin typeface="Times New Roman" pitchFamily="18" charset="0"/>
                <a:cs typeface="Times New Roman" pitchFamily="18" charset="0"/>
              </a:rPr>
              <a:t>Ему даются дорожные знаки </a:t>
            </a:r>
            <a:r>
              <a:rPr lang="ru-RU" sz="2000" i="1" dirty="0">
                <a:latin typeface="Times New Roman" pitchFamily="18" charset="0"/>
                <a:cs typeface="Times New Roman" pitchFamily="18" charset="0"/>
              </a:rPr>
              <a:t>(из набора «Настенные дорожные знаки»), </a:t>
            </a:r>
            <a:r>
              <a:rPr lang="ru-RU" sz="2000" dirty="0">
                <a:latin typeface="Times New Roman" pitchFamily="18" charset="0"/>
                <a:cs typeface="Times New Roman" pitchFamily="18" charset="0"/>
              </a:rPr>
              <a:t>на обратной стороне знака напи­сано его значение. Автоинспектор показывает дорожные знаки </a:t>
            </a:r>
            <a:r>
              <a:rPr lang="ru-RU" sz="2000" i="1" dirty="0">
                <a:latin typeface="Times New Roman" pitchFamily="18" charset="0"/>
                <a:cs typeface="Times New Roman" pitchFamily="18" charset="0"/>
              </a:rPr>
              <a:t>(знако­мые учащимся), </a:t>
            </a:r>
            <a:r>
              <a:rPr lang="ru-RU" sz="2000" dirty="0">
                <a:latin typeface="Times New Roman" pitchFamily="18" charset="0"/>
                <a:cs typeface="Times New Roman" pitchFamily="18" charset="0"/>
              </a:rPr>
              <a:t>поочередно меняя их, а водители объясняют значение знаков. За правильный ответ они получают очко </a:t>
            </a:r>
            <a:r>
              <a:rPr lang="ru-RU" sz="2000" i="1" dirty="0">
                <a:latin typeface="Times New Roman" pitchFamily="18" charset="0"/>
                <a:cs typeface="Times New Roman" pitchFamily="18" charset="0"/>
              </a:rPr>
              <a:t>(выдается цветной же­тон, кусочек картона). </a:t>
            </a:r>
            <a:r>
              <a:rPr lang="ru-RU" sz="2000" dirty="0">
                <a:latin typeface="Times New Roman" pitchFamily="18" charset="0"/>
                <a:cs typeface="Times New Roman" pitchFamily="18" charset="0"/>
              </a:rPr>
              <a:t>В конце игры подсчитывается, кто из водителей получил большее количество жетонов. Ему присуждается звание шофе­ра </a:t>
            </a:r>
            <a:r>
              <a:rPr lang="en-US" sz="2000" dirty="0">
                <a:latin typeface="Times New Roman" pitchFamily="18" charset="0"/>
                <a:cs typeface="Times New Roman" pitchFamily="18" charset="0"/>
              </a:rPr>
              <a:t>I</a:t>
            </a:r>
            <a:r>
              <a:rPr lang="ru-RU" sz="2000" dirty="0">
                <a:latin typeface="Times New Roman" pitchFamily="18" charset="0"/>
                <a:cs typeface="Times New Roman" pitchFamily="18" charset="0"/>
              </a:rPr>
              <a:t> класса, другим соответственно шофера </a:t>
            </a:r>
            <a:r>
              <a:rPr lang="en-US" sz="2000" dirty="0">
                <a:latin typeface="Times New Roman" pitchFamily="18" charset="0"/>
                <a:cs typeface="Times New Roman" pitchFamily="18" charset="0"/>
              </a:rPr>
              <a:t>II</a:t>
            </a:r>
            <a:r>
              <a:rPr lang="ru-RU" sz="2000" dirty="0">
                <a:latin typeface="Times New Roman" pitchFamily="18" charset="0"/>
                <a:cs typeface="Times New Roman" pitchFamily="18" charset="0"/>
              </a:rPr>
              <a:t> и </a:t>
            </a:r>
            <a:r>
              <a:rPr lang="en-US" sz="2000" dirty="0">
                <a:latin typeface="Times New Roman" pitchFamily="18" charset="0"/>
                <a:cs typeface="Times New Roman" pitchFamily="18" charset="0"/>
              </a:rPr>
              <a:t>III</a:t>
            </a:r>
            <a:r>
              <a:rPr lang="ru-RU" sz="2000" dirty="0">
                <a:latin typeface="Times New Roman" pitchFamily="18" charset="0"/>
                <a:cs typeface="Times New Roman" pitchFamily="18" charset="0"/>
              </a:rPr>
              <a:t> класса.</a:t>
            </a:r>
          </a:p>
          <a:p>
            <a:r>
              <a:rPr lang="ru-RU" sz="2000" dirty="0">
                <a:latin typeface="Times New Roman" pitchFamily="18" charset="0"/>
                <a:cs typeface="Times New Roman" pitchFamily="18" charset="0"/>
              </a:rPr>
              <a:t>Игрок, занявший первое место, становится автоинспектором.</a:t>
            </a:r>
          </a:p>
          <a:p>
            <a:r>
              <a:rPr lang="ru-RU" sz="2000" dirty="0">
                <a:latin typeface="Times New Roman" pitchFamily="18" charset="0"/>
                <a:cs typeface="Times New Roman" pitchFamily="18" charset="0"/>
              </a:rPr>
              <a:t>Игра повторяется.</a:t>
            </a:r>
          </a:p>
        </p:txBody>
      </p:sp>
    </p:spTree>
    <p:extLst>
      <p:ext uri="{BB962C8B-B14F-4D97-AF65-F5344CB8AC3E}">
        <p14:creationId xmlns="" xmlns:p14="http://schemas.microsoft.com/office/powerpoint/2010/main" val="4247107701"/>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C:\Users\User\Desktop\images.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23528" y="4653136"/>
            <a:ext cx="1656184" cy="1968252"/>
          </a:xfrm>
          <a:prstGeom prst="rect">
            <a:avLst/>
          </a:prstGeom>
          <a:noFill/>
          <a:extLst>
            <a:ext uri="{909E8E84-426E-40DD-AFC4-6F175D3DCCD1}">
              <a14:hiddenFill xmlns="" xmlns:a14="http://schemas.microsoft.com/office/drawing/2010/main">
                <a:solidFill>
                  <a:srgbClr val="FFFFFF"/>
                </a:solidFill>
              </a14:hiddenFill>
            </a:ext>
          </a:extLst>
        </p:spPr>
      </p:pic>
      <p:sp>
        <p:nvSpPr>
          <p:cNvPr id="2" name="Прямоугольник 1"/>
          <p:cNvSpPr/>
          <p:nvPr/>
        </p:nvSpPr>
        <p:spPr>
          <a:xfrm>
            <a:off x="2286000" y="889844"/>
            <a:ext cx="5886400" cy="4401205"/>
          </a:xfrm>
          <a:prstGeom prst="rect">
            <a:avLst/>
          </a:prstGeom>
        </p:spPr>
        <p:txBody>
          <a:bodyPr wrap="square">
            <a:spAutoFit/>
          </a:bodyPr>
          <a:lstStyle/>
          <a:p>
            <a:r>
              <a:rPr lang="ru-RU" b="1" i="1" dirty="0"/>
              <a:t> </a:t>
            </a:r>
            <a:endParaRPr lang="ru-RU" sz="2000" dirty="0">
              <a:latin typeface="Times New Roman" pitchFamily="18" charset="0"/>
              <a:cs typeface="Times New Roman" pitchFamily="18" charset="0"/>
            </a:endParaRPr>
          </a:p>
          <a:p>
            <a:pPr algn="ctr"/>
            <a:r>
              <a:rPr lang="ru-RU" sz="2000" b="1" dirty="0" smtClean="0">
                <a:solidFill>
                  <a:srgbClr val="00B0F0"/>
                </a:solidFill>
                <a:latin typeface="Times New Roman" pitchFamily="18" charset="0"/>
                <a:cs typeface="Times New Roman" pitchFamily="18" charset="0"/>
              </a:rPr>
              <a:t>«ТАКСИ»</a:t>
            </a:r>
            <a:endParaRPr lang="ru-RU" sz="2000" dirty="0">
              <a:solidFill>
                <a:srgbClr val="00B0F0"/>
              </a:solidFill>
              <a:latin typeface="Times New Roman" pitchFamily="18" charset="0"/>
              <a:cs typeface="Times New Roman" pitchFamily="18" charset="0"/>
            </a:endParaRPr>
          </a:p>
          <a:p>
            <a:r>
              <a:rPr lang="ru-RU" sz="2000" b="1" dirty="0">
                <a:latin typeface="Times New Roman" pitchFamily="18" charset="0"/>
                <a:cs typeface="Times New Roman" pitchFamily="18" charset="0"/>
              </a:rPr>
              <a:t> </a:t>
            </a:r>
            <a:endParaRPr lang="ru-RU" sz="2000" dirty="0">
              <a:latin typeface="Times New Roman" pitchFamily="18" charset="0"/>
              <a:cs typeface="Times New Roman" pitchFamily="18" charset="0"/>
            </a:endParaRPr>
          </a:p>
          <a:p>
            <a:r>
              <a:rPr lang="ru-RU" sz="2000" dirty="0">
                <a:latin typeface="Times New Roman" pitchFamily="18" charset="0"/>
                <a:cs typeface="Times New Roman" pitchFamily="18" charset="0"/>
              </a:rPr>
              <a:t>Группа детей делится на пары. Каждая пара </a:t>
            </a:r>
            <a:r>
              <a:rPr lang="ru-RU" sz="2000" i="1" dirty="0">
                <a:latin typeface="Times New Roman" pitchFamily="18" charset="0"/>
                <a:cs typeface="Times New Roman" pitchFamily="18" charset="0"/>
              </a:rPr>
              <a:t>(«Такси») </a:t>
            </a:r>
            <a:r>
              <a:rPr lang="ru-RU" sz="2000" dirty="0">
                <a:latin typeface="Times New Roman" pitchFamily="18" charset="0"/>
                <a:cs typeface="Times New Roman" pitchFamily="18" charset="0"/>
              </a:rPr>
              <a:t>стоит внутри одного обруча </a:t>
            </a:r>
            <a:r>
              <a:rPr lang="ru-RU" sz="2000" i="1" dirty="0">
                <a:latin typeface="Times New Roman" pitchFamily="18" charset="0"/>
                <a:cs typeface="Times New Roman" pitchFamily="18" charset="0"/>
              </a:rPr>
              <a:t>(«Такси»). </a:t>
            </a:r>
            <a:r>
              <a:rPr lang="ru-RU" sz="2000" dirty="0">
                <a:latin typeface="Times New Roman" pitchFamily="18" charset="0"/>
                <a:cs typeface="Times New Roman" pitchFamily="18" charset="0"/>
              </a:rPr>
              <a:t>Каждый ребенок держит свою половинку круга </a:t>
            </a:r>
            <a:r>
              <a:rPr lang="ru-RU" sz="2000" i="1" dirty="0">
                <a:latin typeface="Times New Roman" pitchFamily="18" charset="0"/>
                <a:cs typeface="Times New Roman" pitchFamily="18" charset="0"/>
              </a:rPr>
              <a:t>(обычно на уровне талии или плеч).</a:t>
            </a:r>
            <a:endParaRPr lang="ru-RU" sz="2000" dirty="0">
              <a:latin typeface="Times New Roman" pitchFamily="18" charset="0"/>
              <a:cs typeface="Times New Roman" pitchFamily="18" charset="0"/>
            </a:endParaRPr>
          </a:p>
          <a:p>
            <a:r>
              <a:rPr lang="ru-RU" sz="2000" dirty="0">
                <a:latin typeface="Times New Roman" pitchFamily="18" charset="0"/>
                <a:cs typeface="Times New Roman" pitchFamily="18" charset="0"/>
              </a:rPr>
              <a:t>Дети бегают, стоя внутри обручей, пока играет музыка. Двое детей должны двигаться с одинаковой скоростью и в одном направлении. Каж­дый раз, когда музыка останавливается, дети из двух разных обручей объе­диняются вместе. Игра продолжается до тех пор, пока максимальное ко­личество детей не поместится внутри обручей </a:t>
            </a:r>
            <a:r>
              <a:rPr lang="ru-RU" sz="2000" i="1" dirty="0">
                <a:latin typeface="Times New Roman" pitchFamily="18" charset="0"/>
                <a:cs typeface="Times New Roman" pitchFamily="18" charset="0"/>
              </a:rPr>
              <a:t>(до 6-8 человек). </a:t>
            </a:r>
            <a:endParaRPr lang="ru-RU"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2743557339"/>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C:\Users\User\Desktop\images.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1520" y="4797152"/>
            <a:ext cx="1512168" cy="1824236"/>
          </a:xfrm>
          <a:prstGeom prst="rect">
            <a:avLst/>
          </a:prstGeom>
          <a:noFill/>
          <a:extLst>
            <a:ext uri="{909E8E84-426E-40DD-AFC4-6F175D3DCCD1}">
              <a14:hiddenFill xmlns="" xmlns:a14="http://schemas.microsoft.com/office/drawing/2010/main">
                <a:solidFill>
                  <a:srgbClr val="FFFFFF"/>
                </a:solidFill>
              </a14:hiddenFill>
            </a:ext>
          </a:extLst>
        </p:spPr>
      </p:pic>
      <p:sp>
        <p:nvSpPr>
          <p:cNvPr id="2" name="Прямоугольник 1"/>
          <p:cNvSpPr/>
          <p:nvPr/>
        </p:nvSpPr>
        <p:spPr>
          <a:xfrm>
            <a:off x="2286000" y="751344"/>
            <a:ext cx="5886400" cy="4770537"/>
          </a:xfrm>
          <a:prstGeom prst="rect">
            <a:avLst/>
          </a:prstGeom>
        </p:spPr>
        <p:txBody>
          <a:bodyPr wrap="square">
            <a:spAutoFit/>
          </a:bodyPr>
          <a:lstStyle/>
          <a:p>
            <a:pPr algn="ctr"/>
            <a:r>
              <a:rPr lang="ru-RU" b="1" dirty="0" smtClean="0">
                <a:solidFill>
                  <a:srgbClr val="00B0F0"/>
                </a:solidFill>
                <a:latin typeface="Times New Roman" pitchFamily="18" charset="0"/>
                <a:cs typeface="Times New Roman" pitchFamily="18" charset="0"/>
              </a:rPr>
              <a:t>«АВТОБУСЫ»</a:t>
            </a:r>
            <a:endParaRPr lang="ru-RU" dirty="0">
              <a:solidFill>
                <a:srgbClr val="00B0F0"/>
              </a:solidFill>
              <a:latin typeface="Times New Roman" pitchFamily="18" charset="0"/>
              <a:cs typeface="Times New Roman" pitchFamily="18" charset="0"/>
            </a:endParaRPr>
          </a:p>
          <a:p>
            <a:r>
              <a:rPr lang="ru-RU" sz="2000" dirty="0">
                <a:latin typeface="Times New Roman" pitchFamily="18" charset="0"/>
                <a:cs typeface="Times New Roman" pitchFamily="18" charset="0"/>
              </a:rPr>
              <a:t> </a:t>
            </a:r>
          </a:p>
          <a:p>
            <a:r>
              <a:rPr lang="ru-RU" sz="2000" dirty="0">
                <a:latin typeface="Times New Roman" pitchFamily="18" charset="0"/>
                <a:cs typeface="Times New Roman" pitchFamily="18" charset="0"/>
              </a:rPr>
              <a:t>«Автобусы» - это команды детей «водитель» и «пассажиры». В 6—7 м от каждой команды ставят флажки. По команде «Марш!» первые игроки быстрым шагом </a:t>
            </a:r>
            <a:r>
              <a:rPr lang="ru-RU" sz="2000" i="1" dirty="0">
                <a:latin typeface="Times New Roman" pitchFamily="18" charset="0"/>
                <a:cs typeface="Times New Roman" pitchFamily="18" charset="0"/>
              </a:rPr>
              <a:t>(бежать запрещается) </a:t>
            </a:r>
            <a:endParaRPr lang="ru-RU" sz="2000" dirty="0">
              <a:latin typeface="Times New Roman" pitchFamily="18" charset="0"/>
              <a:cs typeface="Times New Roman" pitchFamily="18" charset="0"/>
            </a:endParaRPr>
          </a:p>
          <a:p>
            <a:r>
              <a:rPr lang="ru-RU" sz="2000" dirty="0">
                <a:latin typeface="Times New Roman" pitchFamily="18" charset="0"/>
                <a:cs typeface="Times New Roman" pitchFamily="18" charset="0"/>
              </a:rPr>
              <a:t>направляются к своим флажкам, огибают их и возвращаются в колонны, где к ним присоединяются вто­рые по счету игроки, и вместе они снова проделывают тот же путь и т. д. Играющие держат друг друга за локти. Когда автобус </a:t>
            </a:r>
            <a:r>
              <a:rPr lang="ru-RU" sz="2000" i="1" dirty="0">
                <a:latin typeface="Times New Roman" pitchFamily="18" charset="0"/>
                <a:cs typeface="Times New Roman" pitchFamily="18" charset="0"/>
              </a:rPr>
              <a:t>(передний игрок </a:t>
            </a:r>
            <a:r>
              <a:rPr lang="ru-RU" sz="2000" dirty="0">
                <a:latin typeface="Times New Roman" pitchFamily="18" charset="0"/>
                <a:cs typeface="Times New Roman" pitchFamily="18" charset="0"/>
              </a:rPr>
              <a:t>-</a:t>
            </a:r>
            <a:r>
              <a:rPr lang="ru-RU" sz="2000" i="1" dirty="0">
                <a:latin typeface="Times New Roman" pitchFamily="18" charset="0"/>
                <a:cs typeface="Times New Roman" pitchFamily="18" charset="0"/>
              </a:rPr>
              <a:t>«водитель») </a:t>
            </a:r>
            <a:r>
              <a:rPr lang="ru-RU" sz="2000" dirty="0">
                <a:latin typeface="Times New Roman" pitchFamily="18" charset="0"/>
                <a:cs typeface="Times New Roman" pitchFamily="18" charset="0"/>
              </a:rPr>
              <a:t>возвратится на место с полным составом пассажиров, он дол­жен подать сигнал свистком. Выигрывает команда, первой прибывшая на конечную остановку.</a:t>
            </a:r>
          </a:p>
        </p:txBody>
      </p:sp>
    </p:spTree>
    <p:extLst>
      <p:ext uri="{BB962C8B-B14F-4D97-AF65-F5344CB8AC3E}">
        <p14:creationId xmlns="" xmlns:p14="http://schemas.microsoft.com/office/powerpoint/2010/main" val="222461683"/>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User\Desktop\images.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67544" y="4365104"/>
            <a:ext cx="1440160" cy="2112268"/>
          </a:xfrm>
          <a:prstGeom prst="rect">
            <a:avLst/>
          </a:prstGeom>
          <a:noFill/>
          <a:extLst>
            <a:ext uri="{909E8E84-426E-40DD-AFC4-6F175D3DCCD1}">
              <a14:hiddenFill xmlns="" xmlns:a14="http://schemas.microsoft.com/office/drawing/2010/main">
                <a:solidFill>
                  <a:srgbClr val="FFFFFF"/>
                </a:solidFill>
              </a14:hiddenFill>
            </a:ext>
          </a:extLst>
        </p:spPr>
      </p:pic>
      <p:sp>
        <p:nvSpPr>
          <p:cNvPr id="4" name="Прямоугольник 3"/>
          <p:cNvSpPr/>
          <p:nvPr/>
        </p:nvSpPr>
        <p:spPr>
          <a:xfrm>
            <a:off x="755576" y="476672"/>
            <a:ext cx="8064896" cy="5940088"/>
          </a:xfrm>
          <a:prstGeom prst="rect">
            <a:avLst/>
          </a:prstGeom>
        </p:spPr>
        <p:txBody>
          <a:bodyPr wrap="square">
            <a:spAutoFit/>
          </a:bodyPr>
          <a:lstStyle/>
          <a:p>
            <a:pPr algn="ctr"/>
            <a:r>
              <a:rPr lang="ru-RU" sz="2000" b="1" dirty="0" smtClean="0">
                <a:solidFill>
                  <a:srgbClr val="00B0F0"/>
                </a:solidFill>
                <a:latin typeface="Times New Roman" pitchFamily="18" charset="0"/>
                <a:cs typeface="Times New Roman" pitchFamily="18" charset="0"/>
              </a:rPr>
              <a:t>«АВТОИНСПЕКТОР И ВОДИТЕЛИ»</a:t>
            </a:r>
            <a:endParaRPr lang="ru-RU" sz="2000" dirty="0">
              <a:solidFill>
                <a:srgbClr val="00B0F0"/>
              </a:solidFill>
              <a:latin typeface="Times New Roman" pitchFamily="18" charset="0"/>
              <a:cs typeface="Times New Roman" pitchFamily="18" charset="0"/>
            </a:endParaRPr>
          </a:p>
          <a:p>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В </a:t>
            </a:r>
            <a:r>
              <a:rPr lang="ru-RU" sz="2000" dirty="0">
                <a:latin typeface="Times New Roman" pitchFamily="18" charset="0"/>
                <a:cs typeface="Times New Roman" pitchFamily="18" charset="0"/>
              </a:rPr>
              <a:t>игре участвуют 5—6 человек.</a:t>
            </a:r>
          </a:p>
          <a:p>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На </a:t>
            </a:r>
            <a:r>
              <a:rPr lang="ru-RU" sz="2000" dirty="0">
                <a:latin typeface="Times New Roman" pitchFamily="18" charset="0"/>
                <a:cs typeface="Times New Roman" pitchFamily="18" charset="0"/>
              </a:rPr>
              <a:t>площадке для игры проводят мелом 4—5 параллельных линий, оз­начающих этапы движения. Игроки </a:t>
            </a:r>
            <a:r>
              <a:rPr lang="ru-RU" sz="2000" i="1" dirty="0">
                <a:latin typeface="Times New Roman" pitchFamily="18" charset="0"/>
                <a:cs typeface="Times New Roman" pitchFamily="18" charset="0"/>
              </a:rPr>
              <a:t>(водители) </a:t>
            </a:r>
            <a:r>
              <a:rPr lang="ru-RU" sz="2000" dirty="0">
                <a:latin typeface="Times New Roman" pitchFamily="18" charset="0"/>
                <a:cs typeface="Times New Roman" pitchFamily="18" charset="0"/>
              </a:rPr>
              <a:t>ставят свои машины </a:t>
            </a:r>
            <a:r>
              <a:rPr lang="ru-RU" sz="2000" i="1" dirty="0">
                <a:latin typeface="Times New Roman" pitchFamily="18" charset="0"/>
                <a:cs typeface="Times New Roman" pitchFamily="18" charset="0"/>
              </a:rPr>
              <a:t>(сту­лья) </a:t>
            </a:r>
            <a:r>
              <a:rPr lang="ru-RU" sz="2000" dirty="0">
                <a:latin typeface="Times New Roman" pitchFamily="18" charset="0"/>
                <a:cs typeface="Times New Roman" pitchFamily="18" charset="0"/>
              </a:rPr>
              <a:t>за последней линией и рассаживаются на них. У водителей имеются талоны прав шофера </a:t>
            </a:r>
            <a:r>
              <a:rPr lang="ru-RU" sz="2000" i="1" dirty="0">
                <a:latin typeface="Times New Roman" pitchFamily="18" charset="0"/>
                <a:cs typeface="Times New Roman" pitchFamily="18" charset="0"/>
              </a:rPr>
              <a:t>(прямоугольники из картона). </a:t>
            </a:r>
            <a:endParaRPr lang="ru-RU" sz="2000" dirty="0">
              <a:latin typeface="Times New Roman" pitchFamily="18" charset="0"/>
              <a:cs typeface="Times New Roman" pitchFamily="18" charset="0"/>
            </a:endParaRPr>
          </a:p>
          <a:p>
            <a:r>
              <a:rPr lang="ru-RU" sz="2000" dirty="0">
                <a:latin typeface="Times New Roman" pitchFamily="18" charset="0"/>
                <a:cs typeface="Times New Roman" pitchFamily="18" charset="0"/>
              </a:rPr>
              <a:t>С противоположной стороны площадки лицом к водителям садится автоинспектор с таблич­ками дорожных знаков и ножницами в руках. Эти ножницы нужны для просечки прав у шофера-нарушителя. Автоинспектор поочередно пока­зывает водителям дорожные знаки. Водитель, правильно объяснивший, что предписывает данный знак, продвигается до следующей черты. Во­дитель, не сумевший объяснить это, получает прокол </a:t>
            </a:r>
            <a:r>
              <a:rPr lang="ru-RU" sz="2000" i="1" dirty="0">
                <a:latin typeface="Times New Roman" pitchFamily="18" charset="0"/>
                <a:cs typeface="Times New Roman" pitchFamily="18" charset="0"/>
              </a:rPr>
              <a:t>(ножницами отре­зается уголок прав шофера) </a:t>
            </a:r>
            <a:r>
              <a:rPr lang="ru-RU" sz="2000" dirty="0">
                <a:latin typeface="Times New Roman" pitchFamily="18" charset="0"/>
                <a:cs typeface="Times New Roman" pitchFamily="18" charset="0"/>
              </a:rPr>
              <a:t>и замечание автоинспектора, его машина ос­тается на месте. Игрок, получивший четыре прокола, выбывает из игры. </a:t>
            </a:r>
          </a:p>
          <a:p>
            <a:r>
              <a:rPr lang="ru-RU" sz="2000" dirty="0">
                <a:latin typeface="Times New Roman" pitchFamily="18" charset="0"/>
                <a:cs typeface="Times New Roman" pitchFamily="18" charset="0"/>
              </a:rPr>
              <a:t>Водитель, прошедший все этапы без замечаний, становится автоинспек­тором, автоинспектор — водителем.</a:t>
            </a:r>
          </a:p>
          <a:p>
            <a:r>
              <a:rPr lang="ru-RU" sz="2000" dirty="0">
                <a:latin typeface="Times New Roman" pitchFamily="18" charset="0"/>
                <a:cs typeface="Times New Roman" pitchFamily="18" charset="0"/>
              </a:rPr>
              <a:t> Игра повторяется. Выбывшие из игры водители получают новые талоны прав шофера и включаются в игру.</a:t>
            </a:r>
          </a:p>
        </p:txBody>
      </p:sp>
    </p:spTree>
    <p:extLst>
      <p:ext uri="{BB962C8B-B14F-4D97-AF65-F5344CB8AC3E}">
        <p14:creationId xmlns="" xmlns:p14="http://schemas.microsoft.com/office/powerpoint/2010/main" val="1633139723"/>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descr="C:\Users\User\Desktop\images.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23528" y="3861048"/>
            <a:ext cx="2376264" cy="2232248"/>
          </a:xfrm>
          <a:prstGeom prst="rect">
            <a:avLst/>
          </a:prstGeom>
          <a:noFill/>
          <a:extLst>
            <a:ext uri="{909E8E84-426E-40DD-AFC4-6F175D3DCCD1}">
              <a14:hiddenFill xmlns="" xmlns:a14="http://schemas.microsoft.com/office/drawing/2010/main">
                <a:solidFill>
                  <a:srgbClr val="FFFFFF"/>
                </a:solidFill>
              </a14:hiddenFill>
            </a:ext>
          </a:extLst>
        </p:spPr>
      </p:pic>
      <p:sp>
        <p:nvSpPr>
          <p:cNvPr id="2" name="Прямоугольник 1"/>
          <p:cNvSpPr/>
          <p:nvPr/>
        </p:nvSpPr>
        <p:spPr>
          <a:xfrm>
            <a:off x="2286000" y="1052736"/>
            <a:ext cx="6390456" cy="3170099"/>
          </a:xfrm>
          <a:prstGeom prst="rect">
            <a:avLst/>
          </a:prstGeom>
        </p:spPr>
        <p:txBody>
          <a:bodyPr wrap="square">
            <a:spAutoFit/>
          </a:bodyPr>
          <a:lstStyle/>
          <a:p>
            <a:pPr algn="ctr"/>
            <a:r>
              <a:rPr lang="ru-RU" sz="2000" b="1" dirty="0" smtClean="0">
                <a:solidFill>
                  <a:srgbClr val="00B0F0"/>
                </a:solidFill>
                <a:latin typeface="Times New Roman" pitchFamily="18" charset="0"/>
                <a:cs typeface="Times New Roman" pitchFamily="18" charset="0"/>
              </a:rPr>
              <a:t>«ПОЕЗД»</a:t>
            </a:r>
            <a:endParaRPr lang="ru-RU" sz="2000" b="1" dirty="0">
              <a:solidFill>
                <a:srgbClr val="00B0F0"/>
              </a:solidFill>
              <a:latin typeface="Times New Roman" pitchFamily="18" charset="0"/>
              <a:cs typeface="Times New Roman" pitchFamily="18" charset="0"/>
            </a:endParaRPr>
          </a:p>
          <a:p>
            <a:r>
              <a:rPr lang="ru-RU" sz="2000" dirty="0" smtClean="0">
                <a:latin typeface="Times New Roman" pitchFamily="18" charset="0"/>
                <a:cs typeface="Times New Roman" pitchFamily="18" charset="0"/>
              </a:rPr>
              <a:t>Дети </a:t>
            </a:r>
            <a:r>
              <a:rPr lang="ru-RU" sz="2000" dirty="0">
                <a:latin typeface="Times New Roman" pitchFamily="18" charset="0"/>
                <a:cs typeface="Times New Roman" pitchFamily="18" charset="0"/>
              </a:rPr>
              <a:t>становятся друг за другом в колонну по одному, не держась за руки. Первый - паровозик, остальные - вагончики. Взрослый поднимает флажок зелёного цвета - путь открыт! И поезд начинает движение, вначале дети идут, (при медленном движении дети могут произносить "чу-чу-чу") затем ускоряются темп ходьбы и переходят на бег. "Скоро станция, - говорит взрослый и поднимает желтый флажок. Дети замедляют движения, поезд останавливается. Игровые упражнения повторяются. </a:t>
            </a:r>
          </a:p>
        </p:txBody>
      </p:sp>
    </p:spTree>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C:\Users\User\Desktop\images.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23528" y="4581128"/>
            <a:ext cx="1440160" cy="2040260"/>
          </a:xfrm>
          <a:prstGeom prst="rect">
            <a:avLst/>
          </a:prstGeom>
          <a:noFill/>
          <a:extLst>
            <a:ext uri="{909E8E84-426E-40DD-AFC4-6F175D3DCCD1}">
              <a14:hiddenFill xmlns="" xmlns:a14="http://schemas.microsoft.com/office/drawing/2010/main">
                <a:solidFill>
                  <a:srgbClr val="FFFFFF"/>
                </a:solidFill>
              </a14:hiddenFill>
            </a:ext>
          </a:extLst>
        </p:spPr>
      </p:pic>
      <p:pic>
        <p:nvPicPr>
          <p:cNvPr id="30723" name="Picture 3" descr="C:\Users\User\Desktop\images.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228184" y="2804914"/>
            <a:ext cx="2265040" cy="3552428"/>
          </a:xfrm>
          <a:prstGeom prst="rect">
            <a:avLst/>
          </a:prstGeom>
          <a:noFill/>
          <a:extLst>
            <a:ext uri="{909E8E84-426E-40DD-AFC4-6F175D3DCCD1}">
              <a14:hiddenFill xmlns="" xmlns:a14="http://schemas.microsoft.com/office/drawing/2010/main">
                <a:solidFill>
                  <a:srgbClr val="FFFFFF"/>
                </a:solidFill>
              </a14:hiddenFill>
            </a:ext>
          </a:extLst>
        </p:spPr>
      </p:pic>
      <p:sp>
        <p:nvSpPr>
          <p:cNvPr id="2" name="Прямоугольник 1"/>
          <p:cNvSpPr/>
          <p:nvPr/>
        </p:nvSpPr>
        <p:spPr>
          <a:xfrm>
            <a:off x="1043608" y="1916833"/>
            <a:ext cx="5814392" cy="3046988"/>
          </a:xfrm>
          <a:prstGeom prst="rect">
            <a:avLst/>
          </a:prstGeom>
        </p:spPr>
        <p:txBody>
          <a:bodyPr wrap="square">
            <a:spAutoFit/>
          </a:bodyPr>
          <a:lstStyle/>
          <a:p>
            <a:pPr>
              <a:lnSpc>
                <a:spcPct val="200000"/>
              </a:lnSpc>
              <a:spcBef>
                <a:spcPts val="600"/>
              </a:spcBef>
              <a:spcAft>
                <a:spcPts val="1200"/>
              </a:spcAft>
            </a:pPr>
            <a:r>
              <a:rPr lang="ru-RU" sz="3200" b="1" dirty="0">
                <a:solidFill>
                  <a:srgbClr val="C00000"/>
                </a:solidFill>
                <a:latin typeface="Times New Roman" pitchFamily="18" charset="0"/>
                <a:cs typeface="Times New Roman" pitchFamily="18" charset="0"/>
              </a:rPr>
              <a:t>УЧИМСЯ, ИГРАЯ СОБЛЮДАТЬ ПРАВИЛА ДОРОЖНОГО ДВИЖЕНИЯ.</a:t>
            </a:r>
            <a:endParaRPr lang="ru-RU" sz="3200" dirty="0">
              <a:solidFill>
                <a:srgbClr val="C0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446935374"/>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User\Desktop\images.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11561" y="4293096"/>
            <a:ext cx="1800200" cy="1872208"/>
          </a:xfrm>
          <a:prstGeom prst="rect">
            <a:avLst/>
          </a:prstGeom>
          <a:noFill/>
          <a:extLst>
            <a:ext uri="{909E8E84-426E-40DD-AFC4-6F175D3DCCD1}">
              <a14:hiddenFill xmlns="" xmlns:a14="http://schemas.microsoft.com/office/drawing/2010/main">
                <a:solidFill>
                  <a:srgbClr val="FFFFFF"/>
                </a:solidFill>
              </a14:hiddenFill>
            </a:ext>
          </a:extLst>
        </p:spPr>
      </p:pic>
      <p:sp>
        <p:nvSpPr>
          <p:cNvPr id="3" name="Прямоугольник 2"/>
          <p:cNvSpPr/>
          <p:nvPr/>
        </p:nvSpPr>
        <p:spPr>
          <a:xfrm>
            <a:off x="2411761" y="1412776"/>
            <a:ext cx="6030416" cy="4401205"/>
          </a:xfrm>
          <a:prstGeom prst="rect">
            <a:avLst/>
          </a:prstGeom>
        </p:spPr>
        <p:txBody>
          <a:bodyPr wrap="square">
            <a:spAutoFit/>
          </a:bodyPr>
          <a:lstStyle/>
          <a:p>
            <a:pPr algn="ctr"/>
            <a:r>
              <a:rPr lang="ru-RU" sz="2000" b="1" dirty="0">
                <a:solidFill>
                  <a:srgbClr val="00B0F0"/>
                </a:solidFill>
                <a:latin typeface="Times New Roman" pitchFamily="18" charset="0"/>
                <a:cs typeface="Times New Roman" pitchFamily="18" charset="0"/>
              </a:rPr>
              <a:t>«ПТИЦЫ И АВТОМОБИЛЬ».</a:t>
            </a:r>
          </a:p>
          <a:p>
            <a:r>
              <a:rPr lang="ru-RU" sz="2000" dirty="0">
                <a:latin typeface="Times New Roman" pitchFamily="18" charset="0"/>
                <a:cs typeface="Times New Roman" pitchFamily="18" charset="0"/>
              </a:rPr>
              <a:t>Дети – птички летают, по комнате взмахивают руками (крыльями) Воспитатель говорит: - Прилетели птички, Птички невелички, Все летели, все летели, Крыльями махали Дети бегают, ловко взмахивают руками. </a:t>
            </a:r>
          </a:p>
          <a:p>
            <a:r>
              <a:rPr lang="ru-RU" sz="2000" dirty="0">
                <a:latin typeface="Times New Roman" pitchFamily="18" charset="0"/>
                <a:cs typeface="Times New Roman" pitchFamily="18" charset="0"/>
              </a:rPr>
              <a:t>-Так они летали, крыльями махали, на дорожку прилетели. Присаживаются, постукивают пальцами по коленям. Зернышки клевали. Воспитатель берет в руки игрушечный автомобиль и говорит:  - Автомобиль по улице бежит, пыхтит, спешит, в рожок трубит. Тра-та-та, берегись, берегись, Тра-та-та, берегись, посторонись.  Дети-птички бегут от автомобиля. </a:t>
            </a:r>
          </a:p>
        </p:txBody>
      </p:sp>
    </p:spTree>
    <p:extLst>
      <p:ext uri="{BB962C8B-B14F-4D97-AF65-F5344CB8AC3E}">
        <p14:creationId xmlns="" xmlns:p14="http://schemas.microsoft.com/office/powerpoint/2010/main" val="2941975517"/>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User\Desktop\images.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11560" y="4293096"/>
            <a:ext cx="1944216" cy="1944216"/>
          </a:xfrm>
          <a:prstGeom prst="rect">
            <a:avLst/>
          </a:prstGeom>
          <a:noFill/>
          <a:extLst>
            <a:ext uri="{909E8E84-426E-40DD-AFC4-6F175D3DCCD1}">
              <a14:hiddenFill xmlns="" xmlns:a14="http://schemas.microsoft.com/office/drawing/2010/main">
                <a:solidFill>
                  <a:srgbClr val="FFFFFF"/>
                </a:solidFill>
              </a14:hiddenFill>
            </a:ext>
          </a:extLst>
        </p:spPr>
      </p:pic>
      <p:sp>
        <p:nvSpPr>
          <p:cNvPr id="2" name="Прямоугольник 1"/>
          <p:cNvSpPr/>
          <p:nvPr/>
        </p:nvSpPr>
        <p:spPr>
          <a:xfrm>
            <a:off x="2555776" y="1859340"/>
            <a:ext cx="5112568" cy="3170099"/>
          </a:xfrm>
          <a:prstGeom prst="rect">
            <a:avLst/>
          </a:prstGeom>
        </p:spPr>
        <p:txBody>
          <a:bodyPr wrap="square">
            <a:spAutoFit/>
          </a:bodyPr>
          <a:lstStyle/>
          <a:p>
            <a:pPr algn="ctr"/>
            <a:r>
              <a:rPr lang="ru-RU" sz="2000" b="1" dirty="0" smtClean="0">
                <a:solidFill>
                  <a:srgbClr val="00B0F0"/>
                </a:solidFill>
                <a:latin typeface="Times New Roman" pitchFamily="18" charset="0"/>
                <a:cs typeface="Times New Roman" pitchFamily="18" charset="0"/>
              </a:rPr>
              <a:t>«ТРАМВАЙ».</a:t>
            </a:r>
            <a:endParaRPr lang="ru-RU" sz="2000" b="1" dirty="0">
              <a:solidFill>
                <a:srgbClr val="00B0F0"/>
              </a:solidFill>
              <a:latin typeface="Times New Roman" pitchFamily="18" charset="0"/>
              <a:cs typeface="Times New Roman" pitchFamily="18" charset="0"/>
            </a:endParaRPr>
          </a:p>
          <a:p>
            <a:r>
              <a:rPr lang="ru-RU" sz="2000" dirty="0">
                <a:latin typeface="Times New Roman" pitchFamily="18" charset="0"/>
                <a:cs typeface="Times New Roman" pitchFamily="18" charset="0"/>
              </a:rPr>
              <a:t>Дети становятся в колонну по два (парами) и берутся по обе стороны за шнур, концы которого связаны. Один ребенок держится правой рукой, другой - левой. Когда поднимается флажок зеленого цвета, выполняется ходьба или бег - трамвай движется. Если поднят флажок желтого цвета, движение замедляется. На красный флажок дети останавливаются. </a:t>
            </a:r>
          </a:p>
        </p:txBody>
      </p:sp>
    </p:spTree>
    <p:extLst>
      <p:ext uri="{BB962C8B-B14F-4D97-AF65-F5344CB8AC3E}">
        <p14:creationId xmlns="" xmlns:p14="http://schemas.microsoft.com/office/powerpoint/2010/main" val="549103070"/>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User\Desktop\images.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23528" y="4077072"/>
            <a:ext cx="1728192" cy="2304256"/>
          </a:xfrm>
          <a:prstGeom prst="rect">
            <a:avLst/>
          </a:prstGeom>
          <a:noFill/>
          <a:extLst>
            <a:ext uri="{909E8E84-426E-40DD-AFC4-6F175D3DCCD1}">
              <a14:hiddenFill xmlns="" xmlns:a14="http://schemas.microsoft.com/office/drawing/2010/main">
                <a:solidFill>
                  <a:srgbClr val="FFFFFF"/>
                </a:solidFill>
              </a14:hiddenFill>
            </a:ext>
          </a:extLst>
        </p:spPr>
      </p:pic>
      <p:sp>
        <p:nvSpPr>
          <p:cNvPr id="2" name="Прямоугольник 1"/>
          <p:cNvSpPr/>
          <p:nvPr/>
        </p:nvSpPr>
        <p:spPr>
          <a:xfrm>
            <a:off x="2051720" y="908719"/>
            <a:ext cx="6552728" cy="5632311"/>
          </a:xfrm>
          <a:prstGeom prst="rect">
            <a:avLst/>
          </a:prstGeom>
        </p:spPr>
        <p:txBody>
          <a:bodyPr wrap="square">
            <a:spAutoFit/>
          </a:bodyPr>
          <a:lstStyle/>
          <a:p>
            <a:pPr algn="ctr"/>
            <a:r>
              <a:rPr lang="ru-RU" sz="2000" b="1" dirty="0">
                <a:solidFill>
                  <a:srgbClr val="00B0F0"/>
                </a:solidFill>
                <a:latin typeface="Times New Roman" pitchFamily="18" charset="0"/>
                <a:cs typeface="Times New Roman" pitchFamily="18" charset="0"/>
              </a:rPr>
              <a:t>«</a:t>
            </a:r>
            <a:r>
              <a:rPr lang="ru-RU" sz="2000" b="1" dirty="0" smtClean="0">
                <a:solidFill>
                  <a:srgbClr val="00B0F0"/>
                </a:solidFill>
                <a:latin typeface="Times New Roman" pitchFamily="18" charset="0"/>
                <a:cs typeface="Times New Roman" pitchFamily="18" charset="0"/>
              </a:rPr>
              <a:t>СТОП»</a:t>
            </a:r>
            <a:endParaRPr lang="ru-RU" sz="2000" dirty="0">
              <a:solidFill>
                <a:srgbClr val="00B0F0"/>
              </a:solidFill>
              <a:latin typeface="Times New Roman" pitchFamily="18" charset="0"/>
              <a:cs typeface="Times New Roman" pitchFamily="18" charset="0"/>
            </a:endParaRPr>
          </a:p>
          <a:p>
            <a:r>
              <a:rPr lang="ru-RU" sz="2000" dirty="0">
                <a:latin typeface="Times New Roman" pitchFamily="18" charset="0"/>
                <a:cs typeface="Times New Roman" pitchFamily="18" charset="0"/>
              </a:rPr>
              <a:t>На одном конце зала (площадки) проводится исходная линия. Около нее выстраиваются играющие дети. На другом конце зала (площадки) встает водящий (воспитатель). Водящий поднимает зеленый флажок и говорит:</a:t>
            </a:r>
          </a:p>
          <a:p>
            <a:r>
              <a:rPr lang="ru-RU" sz="2000" dirty="0">
                <a:latin typeface="Times New Roman" pitchFamily="18" charset="0"/>
                <a:cs typeface="Times New Roman" pitchFamily="18" charset="0"/>
              </a:rPr>
              <a:t>- Быстро шагай, смотри, не зевай! </a:t>
            </a:r>
          </a:p>
          <a:p>
            <a:r>
              <a:rPr lang="ru-RU" sz="2000" dirty="0">
                <a:latin typeface="Times New Roman" pitchFamily="18" charset="0"/>
                <a:cs typeface="Times New Roman" pitchFamily="18" charset="0"/>
              </a:rPr>
              <a:t>Играющие идут по направлению к водящему, но при этом следят, все ли еще поднят зеленый флажок. Если водящий поднимает красный флажок и говорит «Стоп! », играющие останавливаются и замирают на месте. Если поднимается желтый флажок, можно двигаться, но при этом оставаться на месте. Когда поднимается снова зеленый флажок, играющие продвигаются вперед. </a:t>
            </a:r>
          </a:p>
          <a:p>
            <a:r>
              <a:rPr lang="ru-RU" sz="2000" dirty="0">
                <a:latin typeface="Times New Roman" pitchFamily="18" charset="0"/>
                <a:cs typeface="Times New Roman" pitchFamily="18" charset="0"/>
              </a:rPr>
              <a:t>Тот, кто вовремя не остановился или начал движение вперед по желтому сигналу флажка, возвращается к исходной линии. </a:t>
            </a:r>
          </a:p>
          <a:p>
            <a:r>
              <a:rPr lang="ru-RU" sz="2000" dirty="0">
                <a:latin typeface="Times New Roman" pitchFamily="18" charset="0"/>
                <a:cs typeface="Times New Roman" pitchFamily="18" charset="0"/>
              </a:rPr>
              <a:t>Побеждает тот, кто первым без ошибок пройдет весь путь. </a:t>
            </a:r>
          </a:p>
        </p:txBody>
      </p:sp>
    </p:spTree>
    <p:extLst>
      <p:ext uri="{BB962C8B-B14F-4D97-AF65-F5344CB8AC3E}">
        <p14:creationId xmlns="" xmlns:p14="http://schemas.microsoft.com/office/powerpoint/2010/main" val="4124851915"/>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Users\User\Desktop\images.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553" y="4221088"/>
            <a:ext cx="1346528" cy="18002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Прямоугольник 1"/>
          <p:cNvSpPr/>
          <p:nvPr/>
        </p:nvSpPr>
        <p:spPr>
          <a:xfrm>
            <a:off x="2286000" y="1700808"/>
            <a:ext cx="5742384" cy="2554545"/>
          </a:xfrm>
          <a:prstGeom prst="rect">
            <a:avLst/>
          </a:prstGeom>
        </p:spPr>
        <p:txBody>
          <a:bodyPr wrap="square">
            <a:spAutoFit/>
          </a:bodyPr>
          <a:lstStyle/>
          <a:p>
            <a:pPr algn="ctr"/>
            <a:r>
              <a:rPr lang="ru-RU" sz="2000" b="1" dirty="0" smtClean="0">
                <a:solidFill>
                  <a:srgbClr val="00B0F0"/>
                </a:solidFill>
                <a:latin typeface="Times New Roman" pitchFamily="18" charset="0"/>
                <a:cs typeface="Times New Roman" pitchFamily="18" charset="0"/>
              </a:rPr>
              <a:t>«КРАСНЫЙ, ЖЁЛТЫЙ, ЗЕЛЁНЫЙ»</a:t>
            </a:r>
            <a:endParaRPr lang="ru-RU" sz="2000" dirty="0">
              <a:solidFill>
                <a:srgbClr val="00B0F0"/>
              </a:solidFill>
              <a:latin typeface="Times New Roman" pitchFamily="18" charset="0"/>
              <a:cs typeface="Times New Roman" pitchFamily="18" charset="0"/>
            </a:endParaRPr>
          </a:p>
          <a:p>
            <a:r>
              <a:rPr lang="ru-RU" sz="2000" dirty="0">
                <a:latin typeface="Times New Roman" pitchFamily="18" charset="0"/>
                <a:cs typeface="Times New Roman" pitchFamily="18" charset="0"/>
              </a:rPr>
              <a:t>Игра направлена на внимание и развитие реакции. </a:t>
            </a:r>
          </a:p>
          <a:p>
            <a:r>
              <a:rPr lang="ru-RU" sz="2000" dirty="0">
                <a:latin typeface="Times New Roman" pitchFamily="18" charset="0"/>
                <a:cs typeface="Times New Roman" pitchFamily="18" charset="0"/>
              </a:rPr>
              <a:t>Дети сидят на скамеечке (стульчиках) или стоят. Если взрослый поднимает зеленый флажок, дети топают ногами. Если поднят желтый флажок - хлопают в ладоши. Если красный - сидят без движения и звука. Тот, кто ошибается, выбывает из игры. </a:t>
            </a:r>
          </a:p>
        </p:txBody>
      </p:sp>
    </p:spTree>
    <p:extLst>
      <p:ext uri="{BB962C8B-B14F-4D97-AF65-F5344CB8AC3E}">
        <p14:creationId xmlns="" xmlns:p14="http://schemas.microsoft.com/office/powerpoint/2010/main" val="2926863448"/>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Users\User\Desktop\images.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11560" y="4653136"/>
            <a:ext cx="1440160" cy="1896244"/>
          </a:xfrm>
          <a:prstGeom prst="rect">
            <a:avLst/>
          </a:prstGeom>
          <a:noFill/>
          <a:extLst>
            <a:ext uri="{909E8E84-426E-40DD-AFC4-6F175D3DCCD1}">
              <a14:hiddenFill xmlns="" xmlns:a14="http://schemas.microsoft.com/office/drawing/2010/main">
                <a:solidFill>
                  <a:srgbClr val="FFFFFF"/>
                </a:solidFill>
              </a14:hiddenFill>
            </a:ext>
          </a:extLst>
        </p:spPr>
      </p:pic>
      <p:sp>
        <p:nvSpPr>
          <p:cNvPr id="2" name="Прямоугольник 1"/>
          <p:cNvSpPr/>
          <p:nvPr/>
        </p:nvSpPr>
        <p:spPr>
          <a:xfrm>
            <a:off x="2051720" y="332656"/>
            <a:ext cx="6696744" cy="5324535"/>
          </a:xfrm>
          <a:prstGeom prst="rect">
            <a:avLst/>
          </a:prstGeom>
        </p:spPr>
        <p:txBody>
          <a:bodyPr wrap="square">
            <a:spAutoFit/>
          </a:bodyPr>
          <a:lstStyle/>
          <a:p>
            <a:pPr algn="ctr"/>
            <a:r>
              <a:rPr lang="ru-RU" sz="2000" b="1" dirty="0" smtClean="0">
                <a:solidFill>
                  <a:srgbClr val="00B0F0"/>
                </a:solidFill>
                <a:latin typeface="Times New Roman" pitchFamily="18" charset="0"/>
                <a:cs typeface="Times New Roman" pitchFamily="18" charset="0"/>
              </a:rPr>
              <a:t>«СВЕТОФОР»</a:t>
            </a:r>
            <a:endParaRPr lang="ru-RU" sz="2000" dirty="0">
              <a:solidFill>
                <a:srgbClr val="00B0F0"/>
              </a:solidFill>
              <a:latin typeface="Times New Roman" pitchFamily="18" charset="0"/>
              <a:cs typeface="Times New Roman" pitchFamily="18" charset="0"/>
            </a:endParaRPr>
          </a:p>
          <a:p>
            <a:r>
              <a:rPr lang="ru-RU" sz="2000" dirty="0">
                <a:latin typeface="Times New Roman" pitchFamily="18" charset="0"/>
                <a:cs typeface="Times New Roman" pitchFamily="18" charset="0"/>
              </a:rPr>
              <a:t>Обозначаются две пересекающиеся дороги, линии тротуаров, пешеходные переходы. В центре перекрестка встает Светофор - мальчик с красными кругами на боках и зелеными - на спине и груди, два желтых круга он держит в руках. Дети делятся на группы, которые изображают пешеходов (можно распределить детей по одному, парами и группами), автомобили (по одному человеку) и автобусы (несколько детей выстраиваются друг за другом, держась за плечи или за пояс). Пешеходы начинают движение по тротуарам, автомобили - по дорогам, соблюдая сигналы Светофора. Светофор поворачивается к ним, то боком, то лицом или спиной, соответственно разрешая или запрещая движение, то поднимает вверх желтые круги. К моменту начала игры дети уже должны знать, что означают сигналы светофора. Нарушители Правил дорожного движения в этой игре подвергаются штрафу: объясняют свои ошибки. </a:t>
            </a:r>
          </a:p>
        </p:txBody>
      </p:sp>
    </p:spTree>
    <p:extLst>
      <p:ext uri="{BB962C8B-B14F-4D97-AF65-F5344CB8AC3E}">
        <p14:creationId xmlns="" xmlns:p14="http://schemas.microsoft.com/office/powerpoint/2010/main" val="2757998572"/>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Users\User\Desktop\images.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1520" y="4149080"/>
            <a:ext cx="1905000" cy="24003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Прямоугольник 1"/>
          <p:cNvSpPr/>
          <p:nvPr/>
        </p:nvSpPr>
        <p:spPr>
          <a:xfrm>
            <a:off x="1763688" y="476672"/>
            <a:ext cx="7056784" cy="5016758"/>
          </a:xfrm>
          <a:prstGeom prst="rect">
            <a:avLst/>
          </a:prstGeom>
        </p:spPr>
        <p:txBody>
          <a:bodyPr wrap="square">
            <a:spAutoFit/>
          </a:bodyPr>
          <a:lstStyle/>
          <a:p>
            <a:pPr algn="ctr"/>
            <a:r>
              <a:rPr lang="ru-RU" sz="2000" b="1" dirty="0" smtClean="0">
                <a:solidFill>
                  <a:srgbClr val="00B0F0"/>
                </a:solidFill>
                <a:latin typeface="Times New Roman" pitchFamily="18" charset="0"/>
                <a:cs typeface="Times New Roman" pitchFamily="18" charset="0"/>
              </a:rPr>
              <a:t>«СТОП»</a:t>
            </a:r>
            <a:endParaRPr lang="ru-RU" sz="2000" dirty="0">
              <a:solidFill>
                <a:srgbClr val="00B0F0"/>
              </a:solidFill>
              <a:latin typeface="Times New Roman" pitchFamily="18" charset="0"/>
              <a:cs typeface="Times New Roman" pitchFamily="18" charset="0"/>
            </a:endParaRPr>
          </a:p>
          <a:p>
            <a:r>
              <a:rPr lang="ru-RU" sz="2000" dirty="0">
                <a:latin typeface="Times New Roman" pitchFamily="18" charset="0"/>
                <a:cs typeface="Times New Roman" pitchFamily="18" charset="0"/>
              </a:rPr>
              <a:t>На одном конце зала (площадки) проводится исходная линия. Около нее выстраиваются играющие дети. На другом конце зала (площадки) встает водящий.  Водящий поднимает зеленый флажок и говорит: </a:t>
            </a:r>
          </a:p>
          <a:p>
            <a:r>
              <a:rPr lang="ru-RU" sz="2000" dirty="0">
                <a:latin typeface="Times New Roman" pitchFamily="18" charset="0"/>
                <a:cs typeface="Times New Roman" pitchFamily="18" charset="0"/>
              </a:rPr>
              <a:t>- Быстро шагай, смотри, не зевай!</a:t>
            </a:r>
          </a:p>
          <a:p>
            <a:r>
              <a:rPr lang="ru-RU" sz="2000" dirty="0">
                <a:latin typeface="Times New Roman" pitchFamily="18" charset="0"/>
                <a:cs typeface="Times New Roman" pitchFamily="18" charset="0"/>
              </a:rPr>
              <a:t>Играющие идут по направлению к водящему, но при этом следят, все ли еще поднят зеленый флажок. Если водящий поднимает красный флажок и говорит «Стоп!», </a:t>
            </a:r>
            <a:r>
              <a:rPr lang="ru-RU" sz="2000" dirty="0" smtClean="0">
                <a:latin typeface="Times New Roman" pitchFamily="18" charset="0"/>
                <a:cs typeface="Times New Roman" pitchFamily="18" charset="0"/>
              </a:rPr>
              <a:t>играющие останавливаются </a:t>
            </a:r>
            <a:r>
              <a:rPr lang="ru-RU" sz="2000" dirty="0">
                <a:latin typeface="Times New Roman" pitchFamily="18" charset="0"/>
                <a:cs typeface="Times New Roman" pitchFamily="18" charset="0"/>
              </a:rPr>
              <a:t>и замирают на месте. Если поднимается желтый флажок, можно двигаться, но при этом оставаться на месте. Когда поднимается снова зеленый флажок, играющие,  продвигаются вперед. Тот, кто вовремя не остановился или начал движение вперед по желтому сигналу флажка, возвращается к исходной линии. </a:t>
            </a:r>
          </a:p>
          <a:p>
            <a:r>
              <a:rPr lang="ru-RU" sz="2000" dirty="0">
                <a:latin typeface="Times New Roman" pitchFamily="18" charset="0"/>
                <a:cs typeface="Times New Roman" pitchFamily="18" charset="0"/>
              </a:rPr>
              <a:t>Побеждает тот, кто первым без ошибок пройдет весь путь.</a:t>
            </a:r>
          </a:p>
        </p:txBody>
      </p:sp>
    </p:spTree>
    <p:extLst>
      <p:ext uri="{BB962C8B-B14F-4D97-AF65-F5344CB8AC3E}">
        <p14:creationId xmlns="" xmlns:p14="http://schemas.microsoft.com/office/powerpoint/2010/main" val="808841850"/>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Users\User\Desktop\images.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23528" y="4296284"/>
            <a:ext cx="1905000" cy="24003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Прямоугольник 1"/>
          <p:cNvSpPr/>
          <p:nvPr/>
        </p:nvSpPr>
        <p:spPr>
          <a:xfrm>
            <a:off x="2286000" y="1166843"/>
            <a:ext cx="5670376" cy="4401205"/>
          </a:xfrm>
          <a:prstGeom prst="rect">
            <a:avLst/>
          </a:prstGeom>
        </p:spPr>
        <p:txBody>
          <a:bodyPr wrap="square">
            <a:spAutoFit/>
          </a:bodyPr>
          <a:lstStyle/>
          <a:p>
            <a:pPr algn="ctr"/>
            <a:r>
              <a:rPr lang="ru-RU" sz="2000" b="1" dirty="0" smtClean="0">
                <a:solidFill>
                  <a:srgbClr val="00B0F0"/>
                </a:solidFill>
                <a:latin typeface="Times New Roman" pitchFamily="18" charset="0"/>
                <a:cs typeface="Times New Roman" pitchFamily="18" charset="0"/>
              </a:rPr>
              <a:t>«ЗАЯЦ»</a:t>
            </a:r>
            <a:endParaRPr lang="ru-RU" sz="2000" dirty="0">
              <a:solidFill>
                <a:srgbClr val="00B0F0"/>
              </a:solidFill>
              <a:latin typeface="Times New Roman" pitchFamily="18" charset="0"/>
              <a:cs typeface="Times New Roman" pitchFamily="18" charset="0"/>
            </a:endParaRPr>
          </a:p>
          <a:p>
            <a:r>
              <a:rPr lang="ru-RU" sz="2000" dirty="0">
                <a:latin typeface="Times New Roman" pitchFamily="18" charset="0"/>
                <a:cs typeface="Times New Roman" pitchFamily="18" charset="0"/>
              </a:rPr>
              <a:t> </a:t>
            </a:r>
          </a:p>
          <a:p>
            <a:r>
              <a:rPr lang="ru-RU" sz="2000" dirty="0">
                <a:latin typeface="Times New Roman" pitchFamily="18" charset="0"/>
                <a:cs typeface="Times New Roman" pitchFamily="18" charset="0"/>
              </a:rPr>
              <a:t>Едет зайка на трамвае,</a:t>
            </a:r>
          </a:p>
          <a:p>
            <a:r>
              <a:rPr lang="ru-RU" sz="2000" dirty="0">
                <a:latin typeface="Times New Roman" pitchFamily="18" charset="0"/>
                <a:cs typeface="Times New Roman" pitchFamily="18" charset="0"/>
              </a:rPr>
              <a:t>Едет зайка, рассуждает:</a:t>
            </a:r>
          </a:p>
          <a:p>
            <a:r>
              <a:rPr lang="ru-RU" sz="2000" dirty="0">
                <a:latin typeface="Times New Roman" pitchFamily="18" charset="0"/>
                <a:cs typeface="Times New Roman" pitchFamily="18" charset="0"/>
              </a:rPr>
              <a:t>«Если я купил билет,</a:t>
            </a:r>
          </a:p>
          <a:p>
            <a:r>
              <a:rPr lang="ru-RU" sz="2000" dirty="0">
                <a:latin typeface="Times New Roman" pitchFamily="18" charset="0"/>
                <a:cs typeface="Times New Roman" pitchFamily="18" charset="0"/>
              </a:rPr>
              <a:t>кто я: заяц или нет?»</a:t>
            </a:r>
          </a:p>
          <a:p>
            <a:r>
              <a:rPr lang="ru-RU" sz="2000" i="1" dirty="0">
                <a:latin typeface="Times New Roman" pitchFamily="18" charset="0"/>
                <a:cs typeface="Times New Roman" pitchFamily="18" charset="0"/>
              </a:rPr>
              <a:t>(</a:t>
            </a:r>
            <a:r>
              <a:rPr lang="ru-RU" sz="2000" i="1" dirty="0" err="1">
                <a:latin typeface="Times New Roman" pitchFamily="18" charset="0"/>
                <a:cs typeface="Times New Roman" pitchFamily="18" charset="0"/>
              </a:rPr>
              <a:t>А.Шибаев</a:t>
            </a:r>
            <a:r>
              <a:rPr lang="ru-RU" sz="2000" i="1" dirty="0">
                <a:latin typeface="Times New Roman" pitchFamily="18" charset="0"/>
                <a:cs typeface="Times New Roman" pitchFamily="18" charset="0"/>
              </a:rPr>
              <a:t> ).</a:t>
            </a:r>
            <a:endParaRPr lang="ru-RU" sz="2000" dirty="0">
              <a:latin typeface="Times New Roman" pitchFamily="18" charset="0"/>
              <a:cs typeface="Times New Roman" pitchFamily="18" charset="0"/>
            </a:endParaRPr>
          </a:p>
          <a:p>
            <a:r>
              <a:rPr lang="ru-RU" sz="2000" dirty="0">
                <a:latin typeface="Times New Roman" pitchFamily="18" charset="0"/>
                <a:cs typeface="Times New Roman" pitchFamily="18" charset="0"/>
              </a:rPr>
              <a:t> </a:t>
            </a:r>
          </a:p>
          <a:p>
            <a:r>
              <a:rPr lang="ru-RU" sz="2000" dirty="0">
                <a:latin typeface="Times New Roman" pitchFamily="18" charset="0"/>
                <a:cs typeface="Times New Roman" pitchFamily="18" charset="0"/>
              </a:rPr>
              <a:t>«Кондуктор» трамвая продает билеты пассажирам, которые усажива­ются на стулья - сидячие места в трамвае. Но стульев, на один меньше, чем пассажиров. Как только все билеты проданы, и кто-то остается без билета, кондуктор догоняет этого «зайца», а безбилетник убегает. </a:t>
            </a:r>
          </a:p>
        </p:txBody>
      </p:sp>
    </p:spTree>
    <p:extLst>
      <p:ext uri="{BB962C8B-B14F-4D97-AF65-F5344CB8AC3E}">
        <p14:creationId xmlns="" xmlns:p14="http://schemas.microsoft.com/office/powerpoint/2010/main" val="2248863421"/>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Шаблон 2 (6)">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Шаблон 2 (6)</Template>
  <TotalTime>112</TotalTime>
  <Words>910</Words>
  <Application>Microsoft Office PowerPoint</Application>
  <PresentationFormat>Экран (4:3)</PresentationFormat>
  <Paragraphs>83</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Шаблон 2 (6)</vt:lpstr>
      <vt:lpstr>ПОДВИЖНЫЕ ИГРЫ  ПО ПДД</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ПОДВИЖНЫЕ ИГРЫ ПО ПДД в детском саду</dc:title>
  <dc:creator>User</dc:creator>
  <cp:lastModifiedBy>miron</cp:lastModifiedBy>
  <cp:revision>10</cp:revision>
  <dcterms:created xsi:type="dcterms:W3CDTF">2015-02-26T08:33:15Z</dcterms:created>
  <dcterms:modified xsi:type="dcterms:W3CDTF">2020-05-17T14:23:20Z</dcterms:modified>
</cp:coreProperties>
</file>